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0077450" cy="5668963" type="screen4x3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6" d="100"/>
          <a:sy n="136" d="100"/>
        </p:scale>
        <p:origin x="-462" y="216"/>
      </p:cViewPr>
      <p:guideLst>
        <p:guide orient="horz" pos="1785"/>
        <p:guide pos="317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b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b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6168EDAB-4B4B-4F27-B3D7-4B22ED46766D}" type="slidenum">
              <a:t>‹#›</a:t>
            </a:fld>
            <a:endParaRPr lang="en-US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Lucida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9396680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39" y="4777560"/>
            <a:ext cx="6217560" cy="4525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rtl="0" hangingPunct="0">
              <a:buNone/>
              <a:tabLst/>
              <a:defRPr lang="en-US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algn="r" rtl="0" hangingPunct="0">
              <a:buNone/>
              <a:tabLst/>
              <a:defRPr lang="en-US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/>
          <a:lstStyle>
            <a:lvl1pPr lvl="0" rtl="0" hangingPunct="0">
              <a:buNone/>
              <a:tabLst/>
              <a:defRPr lang="en-US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/>
          <a:lstStyle>
            <a:lvl1pPr lvl="0" algn="r" rtl="0" hangingPunct="0">
              <a:buNone/>
              <a:tabLst/>
              <a:defRPr lang="en-US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2A571734-E716-4ADF-90EE-EDECB9A0D5D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571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hangingPunct="0">
      <a:tabLst/>
      <a:defRPr lang="en-US" sz="2000" b="0" i="0" u="none" strike="noStrike" kern="1200" cap="none">
        <a:ln>
          <a:noFill/>
        </a:ln>
        <a:highlight>
          <a:scrgbClr r="0" g="0" b="0">
            <a:alpha val="0"/>
          </a:scrgbClr>
        </a:highlight>
        <a:latin typeface="Liberation Sans" pitchFamily="18"/>
        <a:ea typeface="Microsoft YaHei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pPr rtl="0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1760538"/>
            <a:ext cx="8566150" cy="1216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1300" y="3213100"/>
            <a:ext cx="7054850" cy="1447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99E24D7-7202-4195-9ECA-BEAE0BB1D4F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307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FB2FD07-4E93-4971-8FB9-B228E18AD79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737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38" y="3643313"/>
            <a:ext cx="8566150" cy="11255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5338" y="2403475"/>
            <a:ext cx="8566150" cy="12398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4FE2D28-596A-4C79-A332-ED3A8586539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272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325563"/>
            <a:ext cx="4457700" cy="3289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338" y="1325563"/>
            <a:ext cx="4459287" cy="3289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56C0D97-BB25-439C-937B-9960017ECAE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972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227013"/>
            <a:ext cx="9070975" cy="9445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238" y="1268413"/>
            <a:ext cx="4452937" cy="528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238" y="1797050"/>
            <a:ext cx="4452937" cy="32670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9688" y="1268413"/>
            <a:ext cx="4454525" cy="528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9688" y="1797050"/>
            <a:ext cx="4454525" cy="32670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79B58B3-767F-4BBC-B06C-E5082760F0E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070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7FD46C5-9AE1-4F8A-A1BE-E18202E8397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621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C641936-DE12-4EEB-8DEB-F4A4C3E5E46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303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225425"/>
            <a:ext cx="3316287" cy="9604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0175" y="225425"/>
            <a:ext cx="5634038" cy="48387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238" y="1185863"/>
            <a:ext cx="3316287" cy="38782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E2B6C83-A2D6-4DB6-9940-87F62FE7BC7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639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4850" y="3968750"/>
            <a:ext cx="6046788" cy="4683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4850" y="506413"/>
            <a:ext cx="6046788" cy="34020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4850" y="4437063"/>
            <a:ext cx="6046788" cy="6651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921136F-DAEA-46C5-9089-B8DBAABF535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847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856C186-22CA-490F-A655-B6A4957CBA7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502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5675" y="225425"/>
            <a:ext cx="2266950" cy="43894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225425"/>
            <a:ext cx="6650037" cy="43894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E4FAA01-7E21-4F4B-AD10-6A75A562300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220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OpenSymbol"/>
              <a:buNone/>
            </a:defPPr>
            <a:lvl1pPr lvl="0">
              <a:buSzPct val="45000"/>
              <a:buFont typeface="OpenSymbol"/>
              <a:buChar char="●"/>
            </a:lvl1pPr>
            <a:lvl2pPr lvl="1">
              <a:buSzPct val="45000"/>
              <a:buFont typeface="OpenSymbol"/>
              <a:buChar char="●"/>
            </a:lvl2pPr>
            <a:lvl3pPr lvl="2">
              <a:buSzPct val="45000"/>
              <a:buFont typeface="OpenSymbol"/>
              <a:buChar char="●"/>
            </a:lvl3pPr>
            <a:lvl4pPr lvl="3">
              <a:buSzPct val="45000"/>
              <a:buFont typeface="OpenSymbol"/>
              <a:buChar char="●"/>
            </a:lvl4pPr>
            <a:lvl5pPr lvl="4">
              <a:buSzPct val="45000"/>
              <a:buFont typeface="OpenSymbol"/>
              <a:buChar char="●"/>
            </a:lvl5pPr>
            <a:lvl6pPr lvl="5">
              <a:buSzPct val="45000"/>
              <a:buFont typeface="OpenSymbol"/>
              <a:buChar char="●"/>
            </a:lvl6pPr>
            <a:lvl7pPr lvl="6">
              <a:buSzPct val="45000"/>
              <a:buFont typeface="OpenSymbol"/>
              <a:buChar char="●"/>
            </a:lvl7pPr>
            <a:lvl8pPr lvl="7">
              <a:buSzPct val="45000"/>
              <a:buFont typeface="OpenSymbol"/>
              <a:buChar char="●"/>
            </a:lvl8pPr>
            <a:lvl9pPr lvl="8">
              <a:buSzPct val="45000"/>
              <a:buFont typeface="OpenSymbol"/>
              <a:buChar char="●"/>
            </a:lvl9pPr>
          </a:lstStyle>
          <a:p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503640" y="1326240"/>
            <a:ext cx="9068760" cy="32878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1414"/>
              </a:spcBef>
              <a:spcAft>
                <a:spcPts val="0"/>
              </a:spcAft>
              <a:buSzPct val="45000"/>
              <a:buFont typeface="OpenSymbol"/>
              <a:buNone/>
              <a:defRPr lang="en-US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defPPr>
            <a:lvl1pPr marL="432000" marR="0" lvl="0" indent="-324000">
              <a:spcBef>
                <a:spcPts val="1414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1pPr>
            <a:lvl2pPr marL="864000" marR="0" lvl="1" indent="-324000">
              <a:spcBef>
                <a:spcPts val="1131"/>
              </a:spcBef>
              <a:spcAft>
                <a:spcPts val="0"/>
              </a:spcAft>
              <a:buSzPct val="75000"/>
              <a:buFont typeface="OpenSymbol"/>
              <a:buChar char="–"/>
              <a:defRPr lang="en-US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2pPr>
            <a:lvl3pPr marL="1295999" marR="0" lvl="2" indent="-288000">
              <a:spcBef>
                <a:spcPts val="848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3pPr>
            <a:lvl4pPr marL="1728000" marR="0" lvl="3" indent="-216000">
              <a:spcBef>
                <a:spcPts val="561"/>
              </a:spcBef>
              <a:spcAft>
                <a:spcPts val="0"/>
              </a:spcAft>
              <a:buSzPct val="75000"/>
              <a:buFont typeface="OpenSymbol"/>
              <a:buChar char="–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4pPr>
            <a:lvl5pPr marL="2160000" marR="0" lvl="4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5pPr>
            <a:lvl6pPr marL="2592000" marR="0" lvl="5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6pPr>
            <a:lvl7pPr marL="3024000" marR="0" lvl="6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7pPr>
            <a:lvl8pPr marL="3456000" marR="0" lvl="7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8pPr>
            <a:lvl9pPr marL="3887999" marR="0" lvl="8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503640" y="5164560"/>
            <a:ext cx="2347560" cy="39060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rtl="0" hangingPunct="0">
              <a:buNone/>
              <a:tabLst/>
              <a:defRPr lang="en-US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445920" y="5164560"/>
            <a:ext cx="3193920" cy="39060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algn="ctr" rtl="0" hangingPunct="0">
              <a:buNone/>
              <a:tabLst/>
              <a:defRPr lang="en-US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7224840" y="5164560"/>
            <a:ext cx="2347560" cy="39060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algn="r" rtl="0" hangingPunct="0">
              <a:buNone/>
              <a:tabLst/>
              <a:defRPr lang="en-US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15B1C2C2-A66A-43E7-B52B-9DD688D1FB0F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hangingPunct="0">
        <a:tabLst/>
        <a:defRPr lang="en-US" sz="440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  <a:ea typeface="Microsoft YaHei" pitchFamily="2"/>
        </a:defRPr>
      </a:lvl1pPr>
    </p:titleStyle>
    <p:bodyStyle>
      <a:lvl1pPr marL="0" marR="0" indent="0" hangingPunct="0">
        <a:spcBef>
          <a:spcPts val="1414"/>
        </a:spcBef>
        <a:spcAft>
          <a:spcPts val="0"/>
        </a:spcAft>
        <a:tabLst/>
        <a:defRPr lang="en-US" sz="320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  <a:ea typeface="Microsoft YaHei" pitchFamily="2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ea.blob.core.windows.net/assets/21947d24-cbe3-4fbe-a5b7-5c94de5c60f2/ThePathtoaNewEraforNuclearEnergy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ris.government.bg/document/d93058dfeb577a9e1864ac7cb93ba179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 txBox="1">
            <a:spLocks noGrp="1"/>
          </p:cNvSpPr>
          <p:nvPr>
            <p:ph type="subTitle" idx="4294967295"/>
          </p:nvPr>
        </p:nvSpPr>
        <p:spPr>
          <a:xfrm>
            <a:off x="482400" y="456839"/>
            <a:ext cx="9115560" cy="4799880"/>
          </a:xfrm>
        </p:spPr>
        <p:txBody>
          <a:bodyPr vert="horz" anchor="ctr"/>
          <a:lstStyle>
            <a:defPPr lvl="0">
              <a:buSzPct val="45000"/>
              <a:buFont typeface="OpenSymbol"/>
              <a:buNone/>
            </a:defPPr>
            <a:lvl1pPr lvl="0">
              <a:buSzPct val="45000"/>
              <a:buFont typeface="OpenSymbol"/>
              <a:buChar char="●"/>
            </a:lvl1pPr>
            <a:lvl2pPr lvl="1">
              <a:buSzPct val="45000"/>
              <a:buFont typeface="OpenSymbol"/>
              <a:buChar char="●"/>
            </a:lvl2pPr>
            <a:lvl3pPr lvl="2">
              <a:buSzPct val="45000"/>
              <a:buFont typeface="OpenSymbol"/>
              <a:buChar char="●"/>
            </a:lvl3pPr>
            <a:lvl4pPr lvl="3">
              <a:buSzPct val="45000"/>
              <a:buFont typeface="OpenSymbol"/>
              <a:buChar char="●"/>
            </a:lvl4pPr>
            <a:lvl5pPr lvl="4">
              <a:buSzPct val="45000"/>
              <a:buFont typeface="OpenSymbol"/>
              <a:buChar char="●"/>
            </a:lvl5pPr>
            <a:lvl6pPr lvl="5">
              <a:buSzPct val="45000"/>
              <a:buFont typeface="OpenSymbol"/>
              <a:buChar char="●"/>
            </a:lvl6pPr>
            <a:lvl7pPr lvl="6">
              <a:buSzPct val="45000"/>
              <a:buFont typeface="OpenSymbol"/>
              <a:buChar char="●"/>
            </a:lvl7pPr>
            <a:lvl8pPr lvl="7">
              <a:buSzPct val="45000"/>
              <a:buFont typeface="OpenSymbol"/>
              <a:buChar char="●"/>
            </a:lvl8pPr>
            <a:lvl9pPr lvl="8">
              <a:buSzPct val="45000"/>
              <a:buFont typeface="OpenSymbol"/>
              <a:buChar char="●"/>
            </a:lvl9pPr>
          </a:lstStyle>
          <a:p>
            <a:pPr marL="0" lvl="0" indent="0" algn="ctr" rtl="0">
              <a:buNone/>
            </a:pPr>
            <a:r>
              <a:rPr lang="bg-BG" sz="2400" b="1">
                <a:latin typeface="Bahnschrift" pitchFamily="34"/>
                <a:cs typeface="Times New Roman" pitchFamily="18"/>
              </a:rPr>
              <a:t>НАКРАТКО ЗА ЯДРЕНАТА ЕНЕРГЕТИКА</a:t>
            </a:r>
          </a:p>
          <a:p>
            <a:pPr marL="0" lvl="0" indent="0" algn="ctr" rtl="0">
              <a:buNone/>
            </a:pPr>
            <a:r>
              <a:rPr lang="bg-BG" sz="2400" b="1">
                <a:latin typeface="Bahnschrift" pitchFamily="34"/>
                <a:cs typeface="Times New Roman" pitchFamily="18"/>
              </a:rPr>
              <a:t>КАКВО ПРАВИ И КАКВО НЕ ПРАВИ БЪЛГАРИЯ</a:t>
            </a:r>
          </a:p>
          <a:p>
            <a:pPr marL="0" lvl="0" indent="0" algn="ctr" rtl="0">
              <a:buNone/>
            </a:pPr>
            <a:endParaRPr lang="bg-BG" sz="2400" b="1">
              <a:latin typeface="Bahnschrift" pitchFamily="34"/>
              <a:cs typeface="Times New Roman" pitchFamily="18"/>
            </a:endParaRPr>
          </a:p>
          <a:p>
            <a:pPr marL="0" lvl="0" indent="0" algn="ctr" rtl="0">
              <a:buNone/>
            </a:pPr>
            <a:r>
              <a:rPr lang="bg-BG" sz="2400" b="1">
                <a:latin typeface="Bahnschrift" pitchFamily="34"/>
                <a:cs typeface="Times New Roman" pitchFamily="18"/>
              </a:rPr>
              <a:t>ПРОФЕСОР  ГЕОРГИ  КАСЧИЕВ</a:t>
            </a:r>
          </a:p>
          <a:p>
            <a:pPr marL="0" lvl="0" indent="0" algn="ctr" rtl="0">
              <a:buNone/>
            </a:pPr>
            <a:endParaRPr lang="bg-BG" sz="2400" b="1">
              <a:latin typeface="Bahnschrift" pitchFamily="34"/>
              <a:cs typeface="Times New Roman" pitchFamily="18"/>
            </a:endParaRPr>
          </a:p>
          <a:p>
            <a:pPr marL="0" lvl="0" indent="0" algn="ctr" rtl="0">
              <a:buNone/>
            </a:pPr>
            <a:endParaRPr lang="bg-BG" sz="2400" b="1">
              <a:latin typeface="Bahnschrift" pitchFamily="34"/>
              <a:cs typeface="Times New Roman" pitchFamily="18"/>
            </a:endParaRPr>
          </a:p>
          <a:p>
            <a:pPr marL="0" lvl="0" indent="0" algn="ctr" rtl="0">
              <a:buNone/>
            </a:pPr>
            <a:r>
              <a:rPr lang="bg-BG" sz="2600" b="1">
                <a:latin typeface="Bahnschrift" pitchFamily="34"/>
                <a:cs typeface="Times New Roman" pitchFamily="18"/>
              </a:rPr>
              <a:t>ДИСКУСИЯ „ЯДРЕНАТА КАРТА В ЕНЕРГИЙНИЯ ПРЕХОД</a:t>
            </a:r>
          </a:p>
          <a:p>
            <a:pPr marL="0" lvl="0" indent="0" algn="ctr" rtl="0">
              <a:buNone/>
            </a:pPr>
            <a:r>
              <a:rPr lang="bg-BG" sz="2600" b="1">
                <a:latin typeface="Bahnschrift" pitchFamily="34"/>
                <a:cs typeface="Times New Roman" pitchFamily="18"/>
              </a:rPr>
              <a:t>ИМА ЛИ НУЖДА ОТ НОВА ЯДРЕНА МОЩНОСТ В БЪЛГАРИЯ“</a:t>
            </a:r>
          </a:p>
          <a:p>
            <a:pPr marL="0" lvl="0" indent="0" algn="ctr" rtl="0">
              <a:buNone/>
            </a:pPr>
            <a:endParaRPr lang="bg-BG" sz="2400" b="1">
              <a:latin typeface="Bahnschrift" pitchFamily="34"/>
              <a:cs typeface="Times New Roman" pitchFamily="18"/>
            </a:endParaRPr>
          </a:p>
          <a:p>
            <a:pPr marL="0" lvl="0" indent="0" algn="ctr" rtl="0">
              <a:buNone/>
            </a:pPr>
            <a:endParaRPr lang="bg-BG" sz="2400" b="1">
              <a:latin typeface="Bahnschrift" pitchFamily="34"/>
              <a:cs typeface="Times New Roman" pitchFamily="18"/>
            </a:endParaRPr>
          </a:p>
          <a:p>
            <a:pPr marL="0" lvl="0" indent="0" algn="ctr" rtl="0">
              <a:buNone/>
            </a:pPr>
            <a:r>
              <a:rPr lang="bg-BG" sz="2400" b="1">
                <a:latin typeface="Bahnschrift" pitchFamily="34"/>
                <a:cs typeface="Times New Roman" pitchFamily="18"/>
              </a:rPr>
              <a:t>25 ЮНИ 2025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71559" y="757800"/>
            <a:ext cx="8470440" cy="48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524880" y="290160"/>
            <a:ext cx="8847720" cy="700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bg-BG" sz="2400" b="1" i="0" u="sng" strike="noStrike" kern="1200" cap="none">
                <a:ln>
                  <a:noFill/>
                </a:ln>
                <a:uFillTx/>
                <a:latin typeface="Bahnschrift" pitchFamily="34"/>
                <a:ea typeface="Microsoft YaHei" pitchFamily="2"/>
                <a:cs typeface="Bahnschrift" pitchFamily="34"/>
              </a:rPr>
              <a:t>СЪСТОЯНИЕ НА ЯДРЕНАТА ЕНЕРГЕТИКА – </a:t>
            </a:r>
            <a:r>
              <a:rPr lang="bg-BG" sz="2400" b="1" i="0" u="sng" strike="noStrike" kern="1200" cap="none">
                <a:ln>
                  <a:noFill/>
                </a:ln>
                <a:uFillTx/>
                <a:latin typeface="Bahnschrift" pitchFamily="34"/>
                <a:ea typeface="Microsoft YaHei" pitchFamily="2"/>
                <a:cs typeface="Times New Roman" pitchFamily="18"/>
              </a:rPr>
              <a:t>24 </a:t>
            </a:r>
            <a:r>
              <a:rPr lang="bg-BG" sz="2400" b="1" i="0" u="sng" strike="noStrike" kern="1200" cap="none">
                <a:ln>
                  <a:noFill/>
                </a:ln>
                <a:uFillTx/>
                <a:latin typeface="Bahnschrift" pitchFamily="34"/>
                <a:ea typeface="Microsoft YaHei" pitchFamily="2"/>
                <a:cs typeface="Bahnschrift" pitchFamily="34"/>
              </a:rPr>
              <a:t>юни 2025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 noGrp="1"/>
          </p:cNvSpPr>
          <p:nvPr>
            <p:ph type="body" idx="4294967295"/>
          </p:nvPr>
        </p:nvSpPr>
        <p:spPr>
          <a:xfrm>
            <a:off x="532440" y="826920"/>
            <a:ext cx="9068760" cy="4202280"/>
          </a:xfrm>
        </p:spPr>
        <p:txBody>
          <a:bodyPr vert="horz"/>
          <a:lstStyle>
            <a:defPPr marL="432000" marR="0" lvl="0" indent="-324000">
              <a:spcBef>
                <a:spcPts val="1414"/>
              </a:spcBef>
              <a:spcAft>
                <a:spcPts val="0"/>
              </a:spcAft>
              <a:buSzPct val="45000"/>
              <a:buFont typeface="OpenSymbol"/>
              <a:buNone/>
              <a:defRPr lang="en-US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defPPr>
            <a:lvl1pPr marL="432000" marR="0" lvl="0" indent="-324000">
              <a:spcBef>
                <a:spcPts val="1414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1pPr>
            <a:lvl2pPr marL="864000" marR="0" lvl="1" indent="-324000">
              <a:spcBef>
                <a:spcPts val="1131"/>
              </a:spcBef>
              <a:spcAft>
                <a:spcPts val="0"/>
              </a:spcAft>
              <a:buSzPct val="75000"/>
              <a:buFont typeface="OpenSymbol"/>
              <a:buChar char="–"/>
              <a:defRPr lang="en-US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2pPr>
            <a:lvl3pPr marL="1295999" marR="0" lvl="2" indent="-288000">
              <a:spcBef>
                <a:spcPts val="848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3pPr>
            <a:lvl4pPr marL="1728000" marR="0" lvl="3" indent="-216000">
              <a:spcBef>
                <a:spcPts val="561"/>
              </a:spcBef>
              <a:spcAft>
                <a:spcPts val="0"/>
              </a:spcAft>
              <a:buSzPct val="75000"/>
              <a:buFont typeface="OpenSymbol"/>
              <a:buChar char="–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4pPr>
            <a:lvl5pPr marL="2160000" marR="0" lvl="4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5pPr>
            <a:lvl6pPr marL="2592000" marR="0" lvl="5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6pPr>
            <a:lvl7pPr marL="3024000" marR="0" lvl="6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7pPr>
            <a:lvl8pPr marL="3456000" marR="0" lvl="7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8pPr>
            <a:lvl9pPr marL="3887999" marR="0" lvl="8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9pPr>
          </a:lstStyle>
          <a:p>
            <a:pPr lvl="0" rtl="0">
              <a:spcBef>
                <a:spcPts val="0"/>
              </a:spcBef>
              <a:buNone/>
            </a:pPr>
            <a:r>
              <a:rPr lang="bg-BG" sz="2600" b="1" dirty="0">
                <a:latin typeface="Bahnschrift" pitchFamily="34"/>
                <a:cs typeface="Times New Roman" pitchFamily="18"/>
              </a:rPr>
              <a:t>2025 : 416 (410) реактора с мощност 376 (370) </a:t>
            </a:r>
            <a:r>
              <a:rPr lang="en-US" sz="2600" b="1" dirty="0">
                <a:latin typeface="Bahnschrift" pitchFamily="34"/>
                <a:cs typeface="Times New Roman" pitchFamily="18"/>
              </a:rPr>
              <a:t>GW</a:t>
            </a:r>
          </a:p>
          <a:p>
            <a:pPr lvl="0" rtl="0">
              <a:spcBef>
                <a:spcPts val="0"/>
              </a:spcBef>
              <a:buNone/>
            </a:pPr>
            <a:r>
              <a:rPr lang="bg-BG" sz="2600" b="1" dirty="0">
                <a:latin typeface="Bahnschrift" pitchFamily="34"/>
                <a:cs typeface="Times New Roman" pitchFamily="18"/>
              </a:rPr>
              <a:t>2005 : 442 реактора с мощност 369 </a:t>
            </a:r>
            <a:r>
              <a:rPr lang="en-US" sz="2600" b="1" dirty="0">
                <a:latin typeface="Bahnschrift" pitchFamily="34"/>
                <a:cs typeface="Times New Roman" pitchFamily="18"/>
              </a:rPr>
              <a:t>GW</a:t>
            </a:r>
          </a:p>
          <a:p>
            <a:pPr lvl="0" rtl="0">
              <a:buNone/>
            </a:pPr>
            <a:endParaRPr lang="en-US" sz="2600" b="1" dirty="0">
              <a:latin typeface="Bahnschrift" pitchFamily="34"/>
              <a:cs typeface="Times New Roman" pitchFamily="18"/>
            </a:endParaRPr>
          </a:p>
          <a:p>
            <a:pPr lvl="0" rtl="0">
              <a:buNone/>
            </a:pPr>
            <a:r>
              <a:rPr lang="bg-BG" sz="2600" b="1" dirty="0">
                <a:latin typeface="Bahnschrift" pitchFamily="34"/>
                <a:cs typeface="Times New Roman" pitchFamily="18"/>
              </a:rPr>
              <a:t>Произведена нето електроенергия от АЕЦ в света:</a:t>
            </a:r>
          </a:p>
          <a:p>
            <a:pPr lvl="0" rtl="0">
              <a:spcBef>
                <a:spcPts val="0"/>
              </a:spcBef>
              <a:buNone/>
            </a:pPr>
            <a:r>
              <a:rPr lang="bg-BG" sz="2600" b="1" dirty="0">
                <a:latin typeface="Bahnschrift" pitchFamily="34"/>
                <a:cs typeface="Times New Roman" pitchFamily="18"/>
              </a:rPr>
              <a:t>2024 : </a:t>
            </a:r>
            <a:r>
              <a:rPr lang="bg-BG" sz="2600" b="1" dirty="0" smtClean="0">
                <a:latin typeface="Bahnschrift" pitchFamily="34"/>
                <a:cs typeface="Times New Roman" pitchFamily="18"/>
              </a:rPr>
              <a:t>26</a:t>
            </a:r>
            <a:r>
              <a:rPr lang="en-US" sz="2600" b="1" dirty="0" smtClean="0">
                <a:latin typeface="Bahnschrift" pitchFamily="34"/>
                <a:cs typeface="Times New Roman" pitchFamily="18"/>
              </a:rPr>
              <a:t>18</a:t>
            </a:r>
            <a:r>
              <a:rPr lang="bg-BG" sz="2600" b="1" dirty="0" smtClean="0">
                <a:latin typeface="Bahnschrift" pitchFamily="34"/>
                <a:cs typeface="Times New Roman" pitchFamily="18"/>
              </a:rPr>
              <a:t> </a:t>
            </a:r>
            <a:r>
              <a:rPr lang="en-US" sz="2600" b="1" dirty="0">
                <a:latin typeface="Bahnschrift" pitchFamily="34"/>
                <a:cs typeface="Times New Roman" pitchFamily="18"/>
              </a:rPr>
              <a:t>TWh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 sz="2600" b="1" dirty="0" smtClean="0">
                <a:latin typeface="Bahnschrift" pitchFamily="34"/>
                <a:cs typeface="Times New Roman" pitchFamily="18"/>
              </a:rPr>
              <a:t>2005</a:t>
            </a:r>
            <a:r>
              <a:rPr lang="bg-BG" sz="2600" b="1" dirty="0" smtClean="0">
                <a:latin typeface="Bahnschrift" pitchFamily="34"/>
                <a:cs typeface="Times New Roman" pitchFamily="18"/>
              </a:rPr>
              <a:t> </a:t>
            </a:r>
            <a:r>
              <a:rPr lang="en-US" sz="2600" b="1" dirty="0">
                <a:latin typeface="Bahnschrift" pitchFamily="34"/>
                <a:cs typeface="Times New Roman" pitchFamily="18"/>
              </a:rPr>
              <a:t>: </a:t>
            </a:r>
            <a:r>
              <a:rPr lang="en-US" sz="2600" b="1" dirty="0" smtClean="0">
                <a:latin typeface="Bahnschrift" pitchFamily="34"/>
                <a:cs typeface="Times New Roman" pitchFamily="18"/>
              </a:rPr>
              <a:t>2626 </a:t>
            </a:r>
            <a:r>
              <a:rPr lang="en-US" sz="2600" b="1" dirty="0">
                <a:latin typeface="Bahnschrift" pitchFamily="34"/>
                <a:cs typeface="Times New Roman" pitchFamily="18"/>
              </a:rPr>
              <a:t>TWh</a:t>
            </a:r>
          </a:p>
          <a:p>
            <a:pPr lvl="0" algn="ctr" rtl="0">
              <a:buNone/>
            </a:pPr>
            <a:endParaRPr lang="en-US" sz="2600" b="1" dirty="0">
              <a:latin typeface="Bahnschrift" pitchFamily="34"/>
              <a:cs typeface="Times New Roman" pitchFamily="18"/>
            </a:endParaRPr>
          </a:p>
          <a:p>
            <a:pPr lvl="0" rtl="0">
              <a:buNone/>
            </a:pPr>
            <a:r>
              <a:rPr lang="bg-BG" sz="2600" b="1" dirty="0">
                <a:latin typeface="Bahnschrift" pitchFamily="34"/>
                <a:cs typeface="Times New Roman" pitchFamily="18"/>
              </a:rPr>
              <a:t>Дял на ядрената електроенергия в света:</a:t>
            </a:r>
          </a:p>
          <a:p>
            <a:pPr lvl="0" rtl="0">
              <a:spcBef>
                <a:spcPts val="0"/>
              </a:spcBef>
              <a:buNone/>
            </a:pPr>
            <a:r>
              <a:rPr lang="bg-BG" sz="2600" b="1" dirty="0">
                <a:latin typeface="Bahnschrift" pitchFamily="34"/>
                <a:cs typeface="Times New Roman" pitchFamily="18"/>
              </a:rPr>
              <a:t>1996 г. – 17,4 %</a:t>
            </a:r>
          </a:p>
          <a:p>
            <a:pPr lvl="0" rtl="0">
              <a:spcBef>
                <a:spcPts val="0"/>
              </a:spcBef>
              <a:buNone/>
            </a:pPr>
            <a:r>
              <a:rPr lang="bg-BG" sz="2600" b="1" dirty="0">
                <a:latin typeface="Bahnschrift" pitchFamily="34"/>
                <a:cs typeface="Times New Roman" pitchFamily="18"/>
              </a:rPr>
              <a:t>2024 г. – 9 %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 noGrp="1"/>
          </p:cNvSpPr>
          <p:nvPr>
            <p:ph type="body" idx="4294967295"/>
          </p:nvPr>
        </p:nvSpPr>
        <p:spPr>
          <a:xfrm>
            <a:off x="303840" y="1143000"/>
            <a:ext cx="9297360" cy="4343400"/>
          </a:xfrm>
        </p:spPr>
        <p:txBody>
          <a:bodyPr vert="horz" anchor="t"/>
          <a:lstStyle>
            <a:defPPr marL="432000" marR="0" lvl="0" indent="-324000">
              <a:spcBef>
                <a:spcPts val="1414"/>
              </a:spcBef>
              <a:spcAft>
                <a:spcPts val="0"/>
              </a:spcAft>
              <a:buSzPct val="45000"/>
              <a:buFont typeface="OpenSymbol"/>
              <a:buNone/>
              <a:defRPr lang="en-US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defPPr>
            <a:lvl1pPr marL="432000" marR="0" lvl="0" indent="-324000">
              <a:spcBef>
                <a:spcPts val="1414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1pPr>
            <a:lvl2pPr marL="864000" marR="0" lvl="1" indent="-324000">
              <a:spcBef>
                <a:spcPts val="1131"/>
              </a:spcBef>
              <a:spcAft>
                <a:spcPts val="0"/>
              </a:spcAft>
              <a:buSzPct val="75000"/>
              <a:buFont typeface="OpenSymbol"/>
              <a:buChar char="–"/>
              <a:defRPr lang="en-US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2pPr>
            <a:lvl3pPr marL="1295999" marR="0" lvl="2" indent="-288000">
              <a:spcBef>
                <a:spcPts val="848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3pPr>
            <a:lvl4pPr marL="1728000" marR="0" lvl="3" indent="-216000">
              <a:spcBef>
                <a:spcPts val="561"/>
              </a:spcBef>
              <a:spcAft>
                <a:spcPts val="0"/>
              </a:spcAft>
              <a:buSzPct val="75000"/>
              <a:buFont typeface="OpenSymbol"/>
              <a:buChar char="–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4pPr>
            <a:lvl5pPr marL="2160000" marR="0" lvl="4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5pPr>
            <a:lvl6pPr marL="2592000" marR="0" lvl="5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6pPr>
            <a:lvl7pPr marL="3024000" marR="0" lvl="6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7pPr>
            <a:lvl8pPr marL="3456000" marR="0" lvl="7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8pPr>
            <a:lvl9pPr marL="3887999" marR="0" lvl="8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9pPr>
          </a:lstStyle>
          <a:p>
            <a:pPr lvl="0" algn="l" rtl="0"/>
            <a:r>
              <a:rPr lang="bg-BG" sz="1800">
                <a:latin typeface="Bahnschrift" pitchFamily="34"/>
                <a:cs typeface="Times New Roman" pitchFamily="18"/>
              </a:rPr>
              <a:t>Проектите на реакторите с голяма мощност са много сложни за изпълнение;</a:t>
            </a:r>
          </a:p>
          <a:p>
            <a:pPr lvl="0" algn="l" rtl="0"/>
            <a:r>
              <a:rPr lang="bg-BG" sz="1800">
                <a:latin typeface="Bahnschrift" pitchFamily="34"/>
                <a:cs typeface="Times New Roman" pitchFamily="18"/>
              </a:rPr>
              <a:t>Огромни начални разходи;</a:t>
            </a:r>
          </a:p>
          <a:p>
            <a:pPr lvl="0" rtl="0"/>
            <a:r>
              <a:rPr lang="bg-BG" sz="1800">
                <a:latin typeface="Bahnschrift" pitchFamily="34"/>
                <a:cs typeface="Times New Roman" pitchFamily="18"/>
              </a:rPr>
              <a:t>Регулаторни предизвикателства;</a:t>
            </a:r>
          </a:p>
          <a:p>
            <a:pPr lvl="0" rtl="0"/>
            <a:r>
              <a:rPr lang="bg-BG" sz="1800">
                <a:latin typeface="Bahnschrift" pitchFamily="34"/>
                <a:cs typeface="Times New Roman" pitchFamily="18"/>
              </a:rPr>
              <a:t>Решаване на много проблеми на ход – забавяне и допълнителни разходи;</a:t>
            </a:r>
          </a:p>
          <a:p>
            <a:pPr lvl="0" rtl="0"/>
            <a:r>
              <a:rPr lang="bg-BG" sz="1800">
                <a:latin typeface="Bahnschrift" pitchFamily="34"/>
                <a:cs typeface="Times New Roman" pitchFamily="18"/>
              </a:rPr>
              <a:t>Проблемно финансиране;</a:t>
            </a:r>
          </a:p>
          <a:p>
            <a:pPr lvl="0" rtl="0"/>
            <a:r>
              <a:rPr lang="bg-BG" sz="1800">
                <a:latin typeface="Bahnschrift" pitchFamily="34"/>
                <a:cs typeface="Times New Roman" pitchFamily="18"/>
              </a:rPr>
              <a:t>Нереалистични прогнози;</a:t>
            </a:r>
          </a:p>
          <a:p>
            <a:pPr lvl="0" rtl="0"/>
            <a:r>
              <a:rPr lang="bg-BG" sz="1800">
                <a:latin typeface="Bahnschrift" pitchFamily="34"/>
                <a:cs typeface="Times New Roman" pitchFamily="18"/>
              </a:rPr>
              <a:t>Висока себестойност на електроенергията;</a:t>
            </a:r>
          </a:p>
          <a:p>
            <a:pPr lvl="0" rtl="0"/>
            <a:r>
              <a:rPr lang="bg-BG" sz="1800">
                <a:latin typeface="Bahnschrift" pitchFamily="34"/>
                <a:cs typeface="Times New Roman" pitchFamily="18"/>
              </a:rPr>
              <a:t>Нерешени въпросите с дългосрочното съхранение на отработеното гориво и неговото погребване;</a:t>
            </a:r>
          </a:p>
          <a:p>
            <a:pPr lvl="0" rtl="0"/>
            <a:r>
              <a:rPr lang="bg-BG" sz="1800">
                <a:latin typeface="Bahnschrift" pitchFamily="34"/>
                <a:cs typeface="Times New Roman" pitchFamily="18"/>
              </a:rPr>
              <a:t>Риск от нова тежка авария в АЕЦ;</a:t>
            </a:r>
          </a:p>
          <a:p>
            <a:pPr lvl="0" rtl="0"/>
            <a:r>
              <a:rPr lang="bg-BG" sz="1800">
                <a:latin typeface="Bahnschrift" pitchFamily="34"/>
                <a:cs typeface="Times New Roman" pitchFamily="18"/>
              </a:rPr>
              <a:t>Риск от разпространение на ядрени материали за военни цели.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4520" y="457200"/>
            <a:ext cx="4504680" cy="395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bg-BG" sz="2400" b="1" i="0" u="sng" strike="noStrike" kern="1200" cap="none">
                <a:ln>
                  <a:noFill/>
                </a:ln>
                <a:uFillTx/>
                <a:latin typeface="Bahnschrift" pitchFamily="34"/>
                <a:ea typeface="Microsoft YaHei" pitchFamily="2"/>
                <a:cs typeface="Times New Roman" pitchFamily="18"/>
              </a:rPr>
              <a:t>ОСНОВНИ РИСКОВИ ФАКТОРИ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-1800" y="1600200"/>
            <a:ext cx="4608000" cy="297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 rot="1200">
            <a:off x="4771649" y="1644686"/>
            <a:ext cx="5304600" cy="29264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228600" y="685799"/>
            <a:ext cx="3886200" cy="599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bg-BG" sz="2000" b="1" i="0" u="none" strike="noStrike" kern="1200" cap="none">
                <a:ln>
                  <a:noFill/>
                </a:ln>
                <a:latin typeface="Bahnschrift" pitchFamily="34"/>
                <a:ea typeface="Microsoft YaHei" pitchFamily="2"/>
                <a:cs typeface="Times New Roman" pitchFamily="18"/>
              </a:rPr>
              <a:t>Започнати ядрени реактори по години и по технологии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0" y="685799"/>
            <a:ext cx="3886200" cy="599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bg-BG" sz="2000" b="1" i="0" u="none" strike="noStrike" kern="1200" cap="none">
                <a:ln>
                  <a:noFill/>
                </a:ln>
                <a:latin typeface="Bahnschrift" pitchFamily="34"/>
                <a:ea typeface="Microsoft YaHei" pitchFamily="2"/>
                <a:cs typeface="Times New Roman" pitchFamily="18"/>
              </a:rPr>
              <a:t>Време за изграждане на нови мощности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10076760" cy="685799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  <a:buNone/>
              <a:tabLst/>
            </a:pPr>
            <a:r>
              <a:rPr lang="bg-BG" sz="1900" b="1" i="0" u="sng" strike="noStrike" kern="1200" cap="none">
                <a:ln>
                  <a:noFill/>
                </a:ln>
                <a:uFillTx/>
                <a:latin typeface="Bahnschrift" pitchFamily="34"/>
                <a:ea typeface="Microsoft YaHei" pitchFamily="2"/>
                <a:cs typeface="Times New Roman" pitchFamily="18"/>
              </a:rPr>
              <a:t>Време на изграждане на последните нови реактори, начални оценки и реалности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  <a:buNone/>
              <a:tabLst/>
            </a:pPr>
            <a:r>
              <a:rPr lang="bg-BG" sz="1900" b="1" i="0" u="sng" strike="noStrike" kern="1200" cap="none">
                <a:ln>
                  <a:noFill/>
                </a:ln>
                <a:uFillTx/>
                <a:latin typeface="Bahnschrift" pitchFamily="34"/>
                <a:ea typeface="Microsoft YaHei" pitchFamily="2"/>
                <a:cs typeface="Times New Roman" pitchFamily="18"/>
              </a:rPr>
              <a:t>Капиталови разходи – начални оценки и реалности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000" y="4836600"/>
            <a:ext cx="3886200" cy="685799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algn="l" rtl="0" hangingPunct="0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None/>
              <a:tabLst/>
            </a:pPr>
            <a:r>
              <a:rPr lang="bg-BG" sz="1400" b="0" i="0" u="none" strike="noStrike" kern="1200" cap="none">
                <a:ln>
                  <a:noFill/>
                </a:ln>
                <a:latin typeface="Bahnschrift" pitchFamily="34"/>
                <a:ea typeface="Microsoft YaHei" pitchFamily="2"/>
                <a:cs typeface="Lucida Sans" pitchFamily="2"/>
              </a:rPr>
              <a:t>IEA 2024 Report: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None/>
              <a:tabLst/>
            </a:pPr>
            <a:r>
              <a:rPr lang="bg-BG" sz="1050" b="0" i="0" u="none" strike="noStrike" kern="1200" cap="none">
                <a:ln>
                  <a:noFill/>
                </a:ln>
                <a:latin typeface="Liberation Sans" pitchFamily="18"/>
                <a:ea typeface="Microsoft YaHei" pitchFamily="2"/>
                <a:cs typeface="Lucida Sans" pitchFamily="2"/>
                <a:hlinkClick r:id="rId3"/>
              </a:rPr>
              <a:t>https://iea.blob.core.windows.net/assets/21947d24-cbe3-4fbe-a5b7-5c94de5c60f2/ThePathtoaNewEraforNuclearEnergy.pdf</a:t>
            </a:r>
            <a:r>
              <a:rPr lang="bg-BG" sz="1050" b="0" i="0" u="none" strike="noStrike" kern="1200" cap="none">
                <a:ln>
                  <a:noFill/>
                </a:ln>
                <a:latin typeface="Liberation Sans" pitchFamily="18"/>
                <a:ea typeface="Microsoft YaHei" pitchFamily="2"/>
                <a:cs typeface="Lucida Sans" pitchFamily="2"/>
              </a:rPr>
              <a:t> </a:t>
            </a:r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114800" y="1093680"/>
            <a:ext cx="5943600" cy="42721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72000" y="1214999"/>
            <a:ext cx="4271400" cy="350460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algn="l" rtl="0" hangingPunct="0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None/>
              <a:tabLst/>
            </a:pPr>
            <a:r>
              <a:rPr lang="bg-BG" sz="2000" b="1" i="0" u="none" strike="noStrike" kern="1200" cap="none">
                <a:ln>
                  <a:noFill/>
                </a:ln>
                <a:latin typeface="Bahnschrift" pitchFamily="34"/>
                <a:ea typeface="Microsoft YaHei" pitchFamily="2"/>
                <a:cs typeface="Times New Roman" pitchFamily="18"/>
              </a:rPr>
              <a:t>Чехия</a:t>
            </a:r>
            <a:r>
              <a:rPr lang="bg-BG" sz="2000" b="1" i="0" u="none" strike="noStrike" kern="1200" cap="none">
                <a:ln>
                  <a:noFill/>
                </a:ln>
                <a:latin typeface="Bahnschrift" pitchFamily="34"/>
                <a:ea typeface="Microsoft YaHei" pitchFamily="2"/>
                <a:cs typeface="Lucida Sans" pitchFamily="2"/>
              </a:rPr>
              <a:t>:</a:t>
            </a:r>
            <a:r>
              <a:rPr lang="bg-BG" sz="2000" b="1" i="0" u="none" strike="noStrike" kern="1200" cap="none">
                <a:ln>
                  <a:noFill/>
                </a:ln>
                <a:latin typeface="Bahnschrift" pitchFamily="34"/>
                <a:ea typeface="Microsoft YaHei" pitchFamily="2"/>
                <a:cs typeface="Times New Roman" pitchFamily="18"/>
              </a:rPr>
              <a:t> 2 </a:t>
            </a:r>
            <a:r>
              <a:rPr lang="bg-BG" sz="2000" b="1" i="0" u="none" strike="noStrike" kern="1200" cap="none">
                <a:ln>
                  <a:noFill/>
                </a:ln>
                <a:latin typeface="Bahnschrift" pitchFamily="34"/>
                <a:ea typeface="Microsoft YaHei" pitchFamily="2"/>
                <a:cs typeface="Lucida Sans" pitchFamily="2"/>
              </a:rPr>
              <a:t>APR 1000</a:t>
            </a:r>
            <a:r>
              <a:rPr lang="bg-BG" sz="2000" b="1" i="0" u="none" strike="noStrike" kern="1200" cap="none">
                <a:ln>
                  <a:noFill/>
                </a:ln>
                <a:latin typeface="Bahnschrift" pitchFamily="34"/>
                <a:ea typeface="Microsoft YaHei" pitchFamily="2"/>
                <a:cs typeface="Times New Roman" pitchFamily="18"/>
              </a:rPr>
              <a:t> –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None/>
              <a:tabLst/>
            </a:pPr>
            <a:r>
              <a:rPr lang="bg-BG" sz="2000" b="1" i="0" u="none" strike="noStrike" kern="1200" cap="none">
                <a:ln>
                  <a:noFill/>
                </a:ln>
                <a:latin typeface="Bahnschrift" pitchFamily="34"/>
                <a:ea typeface="Microsoft YaHei" pitchFamily="2"/>
                <a:cs typeface="Times New Roman" pitchFamily="18"/>
              </a:rPr>
              <a:t>начални около 8 200 </a:t>
            </a:r>
            <a:r>
              <a:rPr lang="bg-BG" sz="2000" b="1" i="0" u="none" strike="noStrike" kern="1200" cap="none">
                <a:ln>
                  <a:noFill/>
                </a:ln>
                <a:latin typeface="Bahnschrift" pitchFamily="34"/>
                <a:ea typeface="Microsoft YaHei" pitchFamily="2"/>
                <a:cs typeface="Lucida Sans" pitchFamily="2"/>
              </a:rPr>
              <a:t>USD/kWe;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None/>
              <a:tabLst/>
            </a:pPr>
            <a:endParaRPr lang="bg-BG" sz="2000" b="1" i="0" u="none" strike="noStrike" kern="1200" cap="none">
              <a:ln>
                <a:noFill/>
              </a:ln>
              <a:latin typeface="Bahnschrift" pitchFamily="34"/>
              <a:ea typeface="Microsoft YaHei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None/>
              <a:tabLst/>
            </a:pPr>
            <a:r>
              <a:rPr lang="bg-BG" sz="2000" b="1" i="0" u="none" strike="noStrike" kern="1200" cap="none">
                <a:ln>
                  <a:noFill/>
                </a:ln>
                <a:latin typeface="Bahnschrift" pitchFamily="34"/>
                <a:ea typeface="Microsoft YaHei" pitchFamily="2"/>
                <a:cs typeface="Times New Roman" pitchFamily="18"/>
              </a:rPr>
              <a:t>Канада</a:t>
            </a:r>
            <a:r>
              <a:rPr lang="bg-BG" sz="2000" b="1" i="0" u="none" strike="noStrike" kern="1200" cap="none">
                <a:ln>
                  <a:noFill/>
                </a:ln>
                <a:latin typeface="Bahnschrift" pitchFamily="34"/>
                <a:ea typeface="Microsoft YaHei" pitchFamily="2"/>
                <a:cs typeface="Lucida Sans" pitchFamily="2"/>
              </a:rPr>
              <a:t>: </a:t>
            </a:r>
            <a:r>
              <a:rPr lang="bg-BG" sz="2000" b="1" i="0" u="none" strike="noStrike" kern="1200" cap="none">
                <a:ln>
                  <a:noFill/>
                </a:ln>
                <a:latin typeface="Bahnschrift" pitchFamily="34"/>
                <a:ea typeface="Microsoft YaHei" pitchFamily="2"/>
                <a:cs typeface="Times New Roman" pitchFamily="18"/>
              </a:rPr>
              <a:t>4 </a:t>
            </a:r>
            <a:r>
              <a:rPr lang="bg-BG" sz="2000" b="1" i="0" u="none" strike="noStrike" kern="1200" cap="none">
                <a:ln>
                  <a:noFill/>
                </a:ln>
                <a:latin typeface="Bahnschrift" pitchFamily="34"/>
                <a:ea typeface="Microsoft YaHei" pitchFamily="2"/>
                <a:cs typeface="Lucida Sans" pitchFamily="2"/>
              </a:rPr>
              <a:t>BWRX-300</a:t>
            </a:r>
            <a:r>
              <a:rPr lang="bg-BG" sz="2000" b="1" i="0" u="none" strike="noStrike" kern="1200" cap="none">
                <a:ln>
                  <a:noFill/>
                </a:ln>
                <a:latin typeface="Bahnschrift" pitchFamily="34"/>
                <a:ea typeface="Microsoft YaHei" pitchFamily="2"/>
                <a:cs typeface="Times New Roman" pitchFamily="18"/>
              </a:rPr>
              <a:t> –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None/>
              <a:tabLst/>
            </a:pPr>
            <a:r>
              <a:rPr lang="bg-BG" sz="2000" b="1" i="0" u="none" strike="noStrike" kern="1200" cap="none">
                <a:ln>
                  <a:noFill/>
                </a:ln>
                <a:latin typeface="Bahnschrift" pitchFamily="34"/>
                <a:ea typeface="Microsoft YaHei" pitchFamily="2"/>
                <a:cs typeface="Times New Roman" pitchFamily="18"/>
              </a:rPr>
              <a:t>начални около 12 000 </a:t>
            </a:r>
            <a:r>
              <a:rPr lang="bg-BG" sz="2000" b="1" i="0" u="none" strike="noStrike" kern="1200" cap="none">
                <a:ln>
                  <a:noFill/>
                </a:ln>
                <a:latin typeface="Bahnschrift" pitchFamily="34"/>
                <a:ea typeface="Microsoft YaHei" pitchFamily="2"/>
                <a:cs typeface="Lucida Sans" pitchFamily="2"/>
              </a:rPr>
              <a:t>USD/kWe;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None/>
              <a:tabLst/>
            </a:pPr>
            <a:endParaRPr lang="bg-BG" sz="2000" b="1" i="0" u="none" strike="noStrike" kern="1200" cap="none">
              <a:ln>
                <a:noFill/>
              </a:ln>
              <a:latin typeface="Bahnschrift" pitchFamily="34"/>
              <a:ea typeface="Microsoft YaHei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None/>
              <a:tabLst/>
            </a:pPr>
            <a:r>
              <a:rPr lang="bg-BG" sz="2000" b="1" i="0" u="none" strike="noStrike" kern="1200" cap="none">
                <a:ln>
                  <a:noFill/>
                </a:ln>
                <a:latin typeface="Bahnschrift" pitchFamily="34"/>
                <a:ea typeface="Microsoft YaHei" pitchFamily="2"/>
                <a:cs typeface="Times New Roman" pitchFamily="18"/>
              </a:rPr>
              <a:t>Полша</a:t>
            </a:r>
            <a:r>
              <a:rPr lang="bg-BG" sz="2000" b="1" i="0" u="none" strike="noStrike" kern="1200" cap="none">
                <a:ln>
                  <a:noFill/>
                </a:ln>
                <a:latin typeface="Bahnschrift" pitchFamily="34"/>
                <a:ea typeface="Microsoft YaHei" pitchFamily="2"/>
                <a:cs typeface="Lucida Sans" pitchFamily="2"/>
              </a:rPr>
              <a:t>:</a:t>
            </a:r>
            <a:r>
              <a:rPr lang="bg-BG" sz="2000" b="1" i="0" u="none" strike="noStrike" kern="1200" cap="none">
                <a:ln>
                  <a:noFill/>
                </a:ln>
                <a:latin typeface="Bahnschrift" pitchFamily="34"/>
                <a:ea typeface="Microsoft YaHei" pitchFamily="2"/>
                <a:cs typeface="Times New Roman" pitchFamily="18"/>
              </a:rPr>
              <a:t> 3 АР1000 –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None/>
              <a:tabLst/>
            </a:pPr>
            <a:r>
              <a:rPr lang="bg-BG" sz="2000" b="1" i="0" u="none" strike="noStrike" kern="1200" cap="none">
                <a:ln>
                  <a:noFill/>
                </a:ln>
                <a:latin typeface="Bahnschrift" pitchFamily="34"/>
                <a:ea typeface="Microsoft YaHei" pitchFamily="2"/>
                <a:cs typeface="Times New Roman" pitchFamily="18"/>
              </a:rPr>
              <a:t>начални около 13 600 </a:t>
            </a:r>
            <a:r>
              <a:rPr lang="bg-BG" sz="2000" b="1" i="0" u="none" strike="noStrike" kern="1200" cap="none">
                <a:ln>
                  <a:noFill/>
                </a:ln>
                <a:latin typeface="Bahnschrift" pitchFamily="34"/>
                <a:ea typeface="Microsoft YaHei" pitchFamily="2"/>
                <a:cs typeface="Lucida Sans" pitchFamily="2"/>
              </a:rPr>
              <a:t>USD/kWe;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None/>
              <a:tabLst/>
            </a:pPr>
            <a:endParaRPr lang="bg-BG" sz="2000" b="1" i="0" u="none" strike="noStrike" kern="1200" cap="none">
              <a:ln>
                <a:noFill/>
              </a:ln>
              <a:latin typeface="Bahnschrift" pitchFamily="34"/>
              <a:ea typeface="Microsoft YaHei" pitchFamily="2"/>
              <a:cs typeface="Lucida San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None/>
              <a:tabLst/>
            </a:pPr>
            <a:r>
              <a:rPr lang="bg-BG" sz="2000" b="1" i="0" u="none" strike="noStrike" kern="1200" cap="none">
                <a:ln>
                  <a:noFill/>
                </a:ln>
                <a:latin typeface="Bahnschrift" pitchFamily="34"/>
                <a:ea typeface="Microsoft YaHei" pitchFamily="2"/>
                <a:cs typeface="Times New Roman" pitchFamily="18"/>
              </a:rPr>
              <a:t>България: 2 АР1000 –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None/>
              <a:tabLst/>
            </a:pPr>
            <a:r>
              <a:rPr lang="bg-BG" sz="2000" b="1" i="0" u="none" strike="noStrike" kern="1200" cap="none">
                <a:ln>
                  <a:noFill/>
                </a:ln>
                <a:latin typeface="Bahnschrift" pitchFamily="34"/>
                <a:ea typeface="Microsoft YaHei" pitchFamily="2"/>
                <a:cs typeface="Times New Roman" pitchFamily="18"/>
              </a:rPr>
              <a:t>начални около 5 600 </a:t>
            </a:r>
            <a:r>
              <a:rPr lang="bg-BG" sz="2000" b="1" i="0" u="none" strike="noStrike" kern="1200" cap="none">
                <a:ln>
                  <a:noFill/>
                </a:ln>
                <a:latin typeface="Bahnschrift" pitchFamily="34"/>
                <a:ea typeface="Microsoft YaHei" pitchFamily="2"/>
                <a:cs typeface="Lucida Sans" pitchFamily="2"/>
              </a:rPr>
              <a:t>USD/kWe </a:t>
            </a:r>
            <a:r>
              <a:rPr lang="bg-BG" sz="2000" b="1" i="0" u="none" strike="noStrike" kern="1200" cap="none">
                <a:ln>
                  <a:noFill/>
                </a:ln>
                <a:latin typeface="Bahnschrift" pitchFamily="34"/>
                <a:ea typeface="Microsoft YaHei" pitchFamily="2"/>
                <a:cs typeface="Times New Roman" pitchFamily="18"/>
              </a:rPr>
              <a:t>?!?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9200"/>
            <a:ext cx="1007676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  <a:buNone/>
              <a:tabLst/>
            </a:pPr>
            <a:r>
              <a:rPr lang="bg-BG" sz="2400" b="1" i="0" u="sng" strike="noStrike" kern="1200" cap="none">
                <a:ln>
                  <a:noFill/>
                </a:ln>
                <a:uFillTx/>
                <a:latin typeface="Bahnschrift" pitchFamily="34"/>
                <a:ea typeface="Microsoft YaHei" pitchFamily="2"/>
                <a:cs typeface="Times New Roman" pitchFamily="18"/>
              </a:rPr>
              <a:t>ФИНАНСИРАНЕ</a:t>
            </a:r>
          </a:p>
        </p:txBody>
      </p:sp>
      <p:pic>
        <p:nvPicPr>
          <p:cNvPr id="3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443600" y="950400"/>
            <a:ext cx="6991199" cy="4495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 noGrp="1"/>
          </p:cNvSpPr>
          <p:nvPr>
            <p:ph type="body" idx="4294967295"/>
          </p:nvPr>
        </p:nvSpPr>
        <p:spPr>
          <a:xfrm>
            <a:off x="303840" y="914400"/>
            <a:ext cx="9525960" cy="4572000"/>
          </a:xfrm>
        </p:spPr>
        <p:txBody>
          <a:bodyPr vert="horz" anchor="t"/>
          <a:lstStyle>
            <a:defPPr marL="432000" marR="0" lvl="0" indent="-324000">
              <a:spcBef>
                <a:spcPts val="1414"/>
              </a:spcBef>
              <a:spcAft>
                <a:spcPts val="0"/>
              </a:spcAft>
              <a:buSzPct val="45000"/>
              <a:buFont typeface="OpenSymbol"/>
              <a:buNone/>
              <a:defRPr lang="en-US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defPPr>
            <a:lvl1pPr marL="432000" marR="0" lvl="0" indent="-324000">
              <a:spcBef>
                <a:spcPts val="1414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1pPr>
            <a:lvl2pPr marL="864000" marR="0" lvl="1" indent="-324000">
              <a:spcBef>
                <a:spcPts val="1131"/>
              </a:spcBef>
              <a:spcAft>
                <a:spcPts val="0"/>
              </a:spcAft>
              <a:buSzPct val="75000"/>
              <a:buFont typeface="OpenSymbol"/>
              <a:buChar char="–"/>
              <a:defRPr lang="en-US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2pPr>
            <a:lvl3pPr marL="1295999" marR="0" lvl="2" indent="-288000">
              <a:spcBef>
                <a:spcPts val="848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3pPr>
            <a:lvl4pPr marL="1728000" marR="0" lvl="3" indent="-216000">
              <a:spcBef>
                <a:spcPts val="561"/>
              </a:spcBef>
              <a:spcAft>
                <a:spcPts val="0"/>
              </a:spcAft>
              <a:buSzPct val="75000"/>
              <a:buFont typeface="OpenSymbol"/>
              <a:buChar char="–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4pPr>
            <a:lvl5pPr marL="2160000" marR="0" lvl="4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5pPr>
            <a:lvl6pPr marL="2592000" marR="0" lvl="5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6pPr>
            <a:lvl7pPr marL="3024000" marR="0" lvl="6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7pPr>
            <a:lvl8pPr marL="3456000" marR="0" lvl="7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8pPr>
            <a:lvl9pPr marL="3887999" marR="0" lvl="8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9pPr>
          </a:lstStyle>
          <a:p>
            <a:pPr marL="0" lvl="0" indent="0" algn="l" rtl="0">
              <a:spcBef>
                <a:spcPts val="1131"/>
              </a:spcBef>
              <a:spcAft>
                <a:spcPts val="567"/>
              </a:spcAft>
              <a:buNone/>
            </a:pPr>
            <a:r>
              <a:rPr lang="bg-BG" sz="1800" b="1">
                <a:latin typeface="Bahnschrift" pitchFamily="34"/>
                <a:cs typeface="Times New Roman" pitchFamily="18"/>
              </a:rPr>
              <a:t>Май 2025 - 3 указа за ядрената енергетика в САЩ:</a:t>
            </a:r>
          </a:p>
          <a:p>
            <a:pPr marL="0" lvl="0" indent="0" algn="l" rtl="0">
              <a:spcBef>
                <a:spcPts val="1131"/>
              </a:spcBef>
              <a:spcAft>
                <a:spcPts val="567"/>
              </a:spcAft>
            </a:pPr>
            <a:r>
              <a:rPr lang="bg-BG" sz="1800">
                <a:latin typeface="Bahnschrift" pitchFamily="34"/>
                <a:cs typeface="Times New Roman" pitchFamily="18"/>
              </a:rPr>
              <a:t>Реформиране на DoE и NRC;</a:t>
            </a:r>
          </a:p>
          <a:p>
            <a:pPr marL="0" lvl="0" indent="0" algn="l" rtl="0">
              <a:spcBef>
                <a:spcPts val="1131"/>
              </a:spcBef>
              <a:spcAft>
                <a:spcPts val="567"/>
              </a:spcAft>
            </a:pPr>
            <a:r>
              <a:rPr lang="bg-BG" sz="1800">
                <a:latin typeface="Bahnschrift" pitchFamily="34"/>
                <a:cs typeface="Times New Roman" pitchFamily="18"/>
              </a:rPr>
              <a:t>10 големи реактора в строеж към 2030 г.;</a:t>
            </a:r>
          </a:p>
          <a:p>
            <a:pPr marL="0" lvl="0" indent="0" algn="l" rtl="0">
              <a:spcBef>
                <a:spcPts val="1131"/>
              </a:spcBef>
              <a:spcAft>
                <a:spcPts val="567"/>
              </a:spcAft>
            </a:pPr>
            <a:r>
              <a:rPr lang="bg-BG" sz="1800">
                <a:latin typeface="Bahnschrift" pitchFamily="34"/>
                <a:cs typeface="Times New Roman" pitchFamily="18"/>
              </a:rPr>
              <a:t>5 GW от увеличаване на мощността на АЕЦ;</a:t>
            </a:r>
          </a:p>
          <a:p>
            <a:pPr marL="0" lvl="0" indent="0" algn="l" rtl="0">
              <a:spcBef>
                <a:spcPts val="1131"/>
              </a:spcBef>
              <a:spcAft>
                <a:spcPts val="567"/>
              </a:spcAft>
            </a:pPr>
            <a:r>
              <a:rPr lang="bg-BG" sz="1800">
                <a:latin typeface="Bahnschrift" pitchFamily="34"/>
                <a:cs typeface="Times New Roman" pitchFamily="18"/>
              </a:rPr>
              <a:t>Към 2050 г. 400 GW от АЕЦ (2025 – 97 GW);</a:t>
            </a:r>
          </a:p>
          <a:p>
            <a:pPr marL="0" lvl="0" indent="0" rtl="0">
              <a:spcBef>
                <a:spcPts val="1981"/>
              </a:spcBef>
              <a:spcAft>
                <a:spcPts val="1417"/>
              </a:spcAft>
              <a:buNone/>
            </a:pPr>
            <a:r>
              <a:rPr lang="bg-BG" sz="1800" b="1">
                <a:latin typeface="Bahnschrift" pitchFamily="34"/>
                <a:cs typeface="Times New Roman" pitchFamily="18"/>
              </a:rPr>
              <a:t>Финансиране??? Доколко са реалистични тези планове?</a:t>
            </a:r>
          </a:p>
          <a:p>
            <a:pPr marL="0" lvl="0" indent="0" rtl="0">
              <a:spcBef>
                <a:spcPts val="1131"/>
              </a:spcBef>
              <a:spcAft>
                <a:spcPts val="567"/>
              </a:spcAft>
              <a:buNone/>
            </a:pPr>
            <a:r>
              <a:rPr lang="bg-BG" sz="1800">
                <a:latin typeface="Bahnschrift" pitchFamily="34"/>
                <a:cs typeface="Times New Roman" pitchFamily="18"/>
              </a:rPr>
              <a:t>Малко история:</a:t>
            </a:r>
          </a:p>
          <a:p>
            <a:pPr marL="0" lvl="0" indent="0" rtl="0">
              <a:spcAft>
                <a:spcPts val="850"/>
              </a:spcAft>
              <a:buNone/>
            </a:pPr>
            <a:r>
              <a:rPr lang="bg-BG" sz="1800" u="sng">
                <a:latin typeface="Bahnschrift" pitchFamily="34"/>
                <a:cs typeface="Times New Roman" pitchFamily="18"/>
              </a:rPr>
              <a:t>САЩ</a:t>
            </a:r>
            <a:r>
              <a:rPr lang="bg-BG" sz="1800">
                <a:latin typeface="Bahnschrift" pitchFamily="34"/>
                <a:cs typeface="Times New Roman" pitchFamily="18"/>
              </a:rPr>
              <a:t>: Първа нефтена криза 1973 г. – решение за изграждане на 1000 ядрени реактора. Завършени общо 105, сега работят 94, нито един не се строи.</a:t>
            </a:r>
          </a:p>
          <a:p>
            <a:pPr marL="0" lvl="0" indent="0" rtl="0">
              <a:spcBef>
                <a:spcPts val="1131"/>
              </a:spcBef>
              <a:spcAft>
                <a:spcPts val="567"/>
              </a:spcAft>
              <a:buNone/>
            </a:pPr>
            <a:r>
              <a:rPr lang="bg-BG" sz="1800" u="sng">
                <a:latin typeface="Bahnschrift" pitchFamily="34"/>
                <a:cs typeface="Times New Roman" pitchFamily="18"/>
              </a:rPr>
              <a:t>Русия</a:t>
            </a:r>
            <a:r>
              <a:rPr lang="bg-BG" sz="1800">
                <a:latin typeface="Bahnschrift" pitchFamily="34"/>
                <a:cs typeface="Times New Roman" pitchFamily="18"/>
              </a:rPr>
              <a:t>: Ядрена програма 2000 г. – към 2020 г. да са пуснати 20 реактора на бързи неутрони. Резултат – работят 2 реактора и един е в строеж.</a:t>
            </a:r>
          </a:p>
          <a:p>
            <a:pPr marL="0" lvl="0" indent="0" rtl="0">
              <a:spcBef>
                <a:spcPts val="1131"/>
              </a:spcBef>
              <a:spcAft>
                <a:spcPts val="567"/>
              </a:spcAft>
              <a:buNone/>
            </a:pPr>
            <a:r>
              <a:rPr lang="bg-BG" sz="1800">
                <a:latin typeface="Bahnschrift" pitchFamily="34"/>
                <a:cs typeface="Times New Roman" pitchFamily="18"/>
              </a:rPr>
              <a:t>Заявена готовност от Westinghouse да започне изграждане на нови АЕЦ с АР1000.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4520" y="290160"/>
            <a:ext cx="4504680" cy="395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bg-BG" sz="2400" b="1" i="0" u="sng" strike="noStrike" kern="1200" cap="none">
                <a:ln>
                  <a:noFill/>
                </a:ln>
                <a:uFillTx/>
                <a:latin typeface="Bahnschrift" pitchFamily="34"/>
                <a:ea typeface="Microsoft YaHei" pitchFamily="2"/>
                <a:cs typeface="Times New Roman" pitchFamily="18"/>
              </a:rPr>
              <a:t>САЩ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 noGrp="1"/>
          </p:cNvSpPr>
          <p:nvPr>
            <p:ph type="body" idx="4294967295"/>
          </p:nvPr>
        </p:nvSpPr>
        <p:spPr>
          <a:xfrm>
            <a:off x="303840" y="914400"/>
            <a:ext cx="9297360" cy="4754879"/>
          </a:xfrm>
        </p:spPr>
        <p:txBody>
          <a:bodyPr vert="horz" anchor="t"/>
          <a:lstStyle>
            <a:defPPr marL="432000" marR="0" lvl="0" indent="-324000">
              <a:spcBef>
                <a:spcPts val="1414"/>
              </a:spcBef>
              <a:spcAft>
                <a:spcPts val="0"/>
              </a:spcAft>
              <a:buSzPct val="45000"/>
              <a:buFont typeface="OpenSymbol"/>
              <a:buNone/>
              <a:defRPr lang="en-US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defPPr>
            <a:lvl1pPr marL="432000" marR="0" lvl="0" indent="-324000">
              <a:spcBef>
                <a:spcPts val="1414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1pPr>
            <a:lvl2pPr marL="864000" marR="0" lvl="1" indent="-324000">
              <a:spcBef>
                <a:spcPts val="1131"/>
              </a:spcBef>
              <a:spcAft>
                <a:spcPts val="0"/>
              </a:spcAft>
              <a:buSzPct val="75000"/>
              <a:buFont typeface="OpenSymbol"/>
              <a:buChar char="–"/>
              <a:defRPr lang="en-US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2pPr>
            <a:lvl3pPr marL="1295999" marR="0" lvl="2" indent="-288000">
              <a:spcBef>
                <a:spcPts val="848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3pPr>
            <a:lvl4pPr marL="1728000" marR="0" lvl="3" indent="-216000">
              <a:spcBef>
                <a:spcPts val="561"/>
              </a:spcBef>
              <a:spcAft>
                <a:spcPts val="0"/>
              </a:spcAft>
              <a:buSzPct val="75000"/>
              <a:buFont typeface="OpenSymbol"/>
              <a:buChar char="–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4pPr>
            <a:lvl5pPr marL="2160000" marR="0" lvl="4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5pPr>
            <a:lvl6pPr marL="2592000" marR="0" lvl="5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6pPr>
            <a:lvl7pPr marL="3024000" marR="0" lvl="6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7pPr>
            <a:lvl8pPr marL="3456000" marR="0" lvl="7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8pPr>
            <a:lvl9pPr marL="3887999" marR="0" lvl="8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9pPr>
          </a:lstStyle>
          <a:p>
            <a:pPr marL="0" lvl="0" indent="0" algn="l" rtl="0">
              <a:spcBef>
                <a:spcPts val="283"/>
              </a:spcBef>
              <a:spcAft>
                <a:spcPts val="283"/>
              </a:spcAft>
              <a:buNone/>
            </a:pPr>
            <a:r>
              <a:rPr lang="bg-BG" sz="1800" dirty="0">
                <a:latin typeface="Bahnschrift" pitchFamily="34"/>
              </a:rPr>
              <a:t>Топлинна мощност 3400 МВт, ел. мощност </a:t>
            </a:r>
            <a:r>
              <a:rPr lang="en-US" sz="1800" dirty="0" smtClean="0">
                <a:latin typeface="Bahnschrift" pitchFamily="34"/>
              </a:rPr>
              <a:t>1</a:t>
            </a:r>
            <a:r>
              <a:rPr lang="bg-BG" sz="1800" dirty="0" smtClean="0">
                <a:latin typeface="Bahnschrift" pitchFamily="34"/>
              </a:rPr>
              <a:t>250 </a:t>
            </a:r>
            <a:r>
              <a:rPr lang="bg-BG" sz="1800" dirty="0">
                <a:latin typeface="Bahnschrift" pitchFamily="34"/>
              </a:rPr>
              <a:t>МВт (бруто), 1117 - 1150 Мвт (нето), охлаждане след авария с пасивни системи</a:t>
            </a:r>
          </a:p>
          <a:p>
            <a:pPr marL="0" lvl="0" indent="0" algn="l" rtl="0">
              <a:spcBef>
                <a:spcPts val="0"/>
              </a:spcBef>
              <a:buNone/>
            </a:pPr>
            <a:endParaRPr lang="bg-BG" sz="1800" dirty="0">
              <a:latin typeface="Bahnschrift" pitchFamily="34"/>
            </a:endParaRPr>
          </a:p>
          <a:p>
            <a:pPr marL="0" lvl="0" indent="0" algn="l" rtl="0">
              <a:spcBef>
                <a:spcPts val="283"/>
              </a:spcBef>
              <a:spcAft>
                <a:spcPts val="283"/>
              </a:spcAft>
              <a:buNone/>
            </a:pPr>
            <a:r>
              <a:rPr lang="bg-BG" sz="1800" b="1" u="sng" dirty="0">
                <a:latin typeface="Bahnschrift" pitchFamily="34"/>
              </a:rPr>
              <a:t>КИТАЙ</a:t>
            </a:r>
            <a:r>
              <a:rPr lang="bg-BG" sz="1800" b="1" dirty="0">
                <a:latin typeface="Bahnschrift" pitchFamily="34"/>
              </a:rPr>
              <a:t>:</a:t>
            </a:r>
          </a:p>
          <a:p>
            <a:pPr marL="0" lvl="0" indent="0" algn="l" rtl="0">
              <a:spcBef>
                <a:spcPts val="283"/>
              </a:spcBef>
              <a:spcAft>
                <a:spcPts val="283"/>
              </a:spcAft>
              <a:buNone/>
            </a:pPr>
            <a:r>
              <a:rPr lang="bg-BG" sz="1800" dirty="0">
                <a:latin typeface="Bahnschrift" pitchFamily="34"/>
                <a:cs typeface="Times New Roman" pitchFamily="18"/>
              </a:rPr>
              <a:t>- Изградени 4 блока, 2009-2018</a:t>
            </a:r>
            <a:r>
              <a:rPr lang="bg-BG" sz="1800" dirty="0">
                <a:latin typeface="Bahnschrift" pitchFamily="34"/>
              </a:rPr>
              <a:t> </a:t>
            </a:r>
            <a:r>
              <a:rPr lang="bg-BG" sz="1800" dirty="0">
                <a:latin typeface="Bahnschrift" pitchFamily="34"/>
                <a:cs typeface="Times New Roman" pitchFamily="18"/>
              </a:rPr>
              <a:t>г. Средно време за изграждане – 9 години</a:t>
            </a:r>
            <a:r>
              <a:rPr lang="bg-BG" sz="1800" dirty="0">
                <a:latin typeface="Bahnschrift" pitchFamily="34"/>
              </a:rPr>
              <a:t>;</a:t>
            </a:r>
          </a:p>
          <a:p>
            <a:pPr marL="0" lvl="0" indent="0" algn="l" rtl="0">
              <a:spcBef>
                <a:spcPts val="0"/>
              </a:spcBef>
              <a:buNone/>
            </a:pPr>
            <a:endParaRPr lang="bg-BG" sz="1800" dirty="0">
              <a:latin typeface="Bahnschrift" pitchFamily="34"/>
            </a:endParaRPr>
          </a:p>
          <a:p>
            <a:pPr marL="0" lvl="0" indent="0" algn="l" rtl="0">
              <a:spcBef>
                <a:spcPts val="283"/>
              </a:spcBef>
              <a:spcAft>
                <a:spcPts val="283"/>
              </a:spcAft>
              <a:buNone/>
            </a:pPr>
            <a:r>
              <a:rPr lang="bg-BG" sz="1800" b="1" u="sng" dirty="0">
                <a:latin typeface="Bahnschrift" pitchFamily="34"/>
              </a:rPr>
              <a:t>САЩ</a:t>
            </a:r>
            <a:r>
              <a:rPr lang="bg-BG" sz="1800" b="1" dirty="0">
                <a:latin typeface="Bahnschrift" pitchFamily="34"/>
              </a:rPr>
              <a:t>:</a:t>
            </a:r>
          </a:p>
          <a:p>
            <a:pPr marL="0" lvl="0" indent="0" algn="l" rtl="0">
              <a:spcBef>
                <a:spcPts val="283"/>
              </a:spcBef>
              <a:spcAft>
                <a:spcPts val="283"/>
              </a:spcAft>
              <a:buNone/>
            </a:pPr>
            <a:r>
              <a:rPr lang="bg-BG" sz="1800" dirty="0">
                <a:latin typeface="Bahnschrift" pitchFamily="34"/>
              </a:rPr>
              <a:t>- </a:t>
            </a:r>
            <a:r>
              <a:rPr lang="bg-BG" sz="1800" dirty="0">
                <a:latin typeface="Bahnschrift" pitchFamily="34"/>
                <a:cs typeface="Times New Roman" pitchFamily="18"/>
              </a:rPr>
              <a:t>2013 г. започнати два блока в АЕЦ </a:t>
            </a:r>
            <a:r>
              <a:rPr lang="bg-BG" sz="1800" dirty="0">
                <a:latin typeface="Bahnschrift" pitchFamily="34"/>
              </a:rPr>
              <a:t>Summer</a:t>
            </a:r>
            <a:r>
              <a:rPr lang="bg-BG" sz="1800" dirty="0">
                <a:latin typeface="Bahnschrift" pitchFamily="34"/>
                <a:cs typeface="Times New Roman" pitchFamily="18"/>
              </a:rPr>
              <a:t>;</a:t>
            </a:r>
            <a:r>
              <a:rPr lang="bg-BG" sz="1800" dirty="0">
                <a:latin typeface="Bahnschrift" pitchFamily="34"/>
              </a:rPr>
              <a:t> </a:t>
            </a:r>
            <a:r>
              <a:rPr lang="bg-BG" sz="1800" dirty="0">
                <a:latin typeface="Bahnschrift" pitchFamily="34"/>
                <a:cs typeface="Times New Roman" pitchFamily="18"/>
              </a:rPr>
              <a:t>2017 г. изоставени след инвестирани над 9 млрд </a:t>
            </a:r>
            <a:r>
              <a:rPr lang="bg-BG" sz="1800" dirty="0">
                <a:latin typeface="Bahnschrift" pitchFamily="34"/>
              </a:rPr>
              <a:t>USD;</a:t>
            </a:r>
          </a:p>
          <a:p>
            <a:pPr marL="0" lvl="0" indent="0" algn="l" rtl="0">
              <a:spcBef>
                <a:spcPts val="283"/>
              </a:spcBef>
              <a:spcAft>
                <a:spcPts val="283"/>
              </a:spcAft>
              <a:buNone/>
            </a:pPr>
            <a:r>
              <a:rPr lang="bg-BG" sz="1800" dirty="0">
                <a:latin typeface="Bahnschrift" pitchFamily="34"/>
              </a:rPr>
              <a:t>- </a:t>
            </a:r>
            <a:r>
              <a:rPr lang="bg-BG" sz="1800" dirty="0">
                <a:latin typeface="Bahnschrift" pitchFamily="34"/>
                <a:cs typeface="Times New Roman" pitchFamily="18"/>
              </a:rPr>
              <a:t>2013 г. започнати два блока в АЕЦ </a:t>
            </a:r>
            <a:r>
              <a:rPr lang="bg-BG" sz="1800" dirty="0">
                <a:latin typeface="Bahnschrift" pitchFamily="34"/>
              </a:rPr>
              <a:t>Vogtle; </a:t>
            </a:r>
            <a:r>
              <a:rPr lang="bg-BG" sz="1800" dirty="0">
                <a:latin typeface="Bahnschrift" pitchFamily="34"/>
                <a:cs typeface="Times New Roman" pitchFamily="18"/>
              </a:rPr>
              <a:t>включени в мрежата март 2023/2024 г.</a:t>
            </a:r>
          </a:p>
          <a:p>
            <a:pPr marL="0" lvl="0" indent="0" algn="l" rtl="0">
              <a:spcBef>
                <a:spcPts val="283"/>
              </a:spcBef>
              <a:spcAft>
                <a:spcPts val="283"/>
              </a:spcAft>
              <a:buNone/>
            </a:pPr>
            <a:endParaRPr lang="bg-BG" sz="1800" dirty="0">
              <a:latin typeface="Bahnschrift" pitchFamily="34"/>
              <a:cs typeface="Times New Roman" pitchFamily="18"/>
            </a:endParaRPr>
          </a:p>
          <a:p>
            <a:pPr marL="0" lvl="0" indent="0" algn="l" rtl="0">
              <a:spcBef>
                <a:spcPts val="567"/>
              </a:spcBef>
              <a:spcAft>
                <a:spcPts val="567"/>
              </a:spcAft>
            </a:pPr>
            <a:r>
              <a:rPr lang="bg-BG" sz="1800" dirty="0">
                <a:latin typeface="Bahnschrift" pitchFamily="34"/>
                <a:cs typeface="Times New Roman" pitchFamily="18"/>
              </a:rPr>
              <a:t>Средно време за изграждане над 10 години вместо обещаваните под 5 години;</a:t>
            </a:r>
          </a:p>
          <a:p>
            <a:pPr marL="0" lvl="0" indent="0" algn="l" rtl="0">
              <a:spcBef>
                <a:spcPts val="567"/>
              </a:spcBef>
              <a:spcAft>
                <a:spcPts val="567"/>
              </a:spcAft>
            </a:pPr>
            <a:r>
              <a:rPr lang="bg-BG" sz="1800" dirty="0">
                <a:latin typeface="Bahnschrift" pitchFamily="34"/>
                <a:cs typeface="Times New Roman" pitchFamily="18"/>
              </a:rPr>
              <a:t>Начални разходи: около 36,5 млрд </a:t>
            </a:r>
            <a:r>
              <a:rPr lang="bg-BG" sz="1800" dirty="0">
                <a:latin typeface="Bahnschrift" pitchFamily="34"/>
              </a:rPr>
              <a:t>USD, </a:t>
            </a:r>
            <a:r>
              <a:rPr lang="bg-BG" sz="1800" dirty="0">
                <a:latin typeface="Bahnschrift" pitchFamily="34"/>
                <a:cs typeface="Times New Roman" pitchFamily="18"/>
              </a:rPr>
              <a:t>вместо обещаваните 14 млрд </a:t>
            </a:r>
            <a:r>
              <a:rPr lang="bg-BG" sz="1800" dirty="0">
                <a:latin typeface="Bahnschrift" pitchFamily="34"/>
              </a:rPr>
              <a:t>USD. </a:t>
            </a:r>
            <a:r>
              <a:rPr lang="bg-BG" sz="1800" dirty="0">
                <a:latin typeface="Bahnschrift" pitchFamily="34"/>
                <a:cs typeface="Times New Roman" pitchFamily="18"/>
              </a:rPr>
              <a:t>Най-скъпите реактори в историята на ядрената енергетика – 14 600 </a:t>
            </a:r>
            <a:r>
              <a:rPr lang="bg-BG" sz="1800" dirty="0">
                <a:latin typeface="Bahnschrift" pitchFamily="34"/>
              </a:rPr>
              <a:t>USD</a:t>
            </a:r>
            <a:r>
              <a:rPr lang="bg-BG" sz="1800" dirty="0">
                <a:latin typeface="Bahnschrift" pitchFamily="34"/>
                <a:cs typeface="Times New Roman" pitchFamily="18"/>
              </a:rPr>
              <a:t>/инсталиран кВт ел.</a:t>
            </a:r>
          </a:p>
          <a:p>
            <a:pPr marL="0" lvl="0" indent="0" algn="l" rtl="0">
              <a:spcBef>
                <a:spcPts val="567"/>
              </a:spcBef>
              <a:spcAft>
                <a:spcPts val="567"/>
              </a:spcAft>
            </a:pPr>
            <a:r>
              <a:rPr lang="bg-BG" sz="1800" dirty="0">
                <a:latin typeface="Bahnschrift" pitchFamily="34"/>
                <a:cs typeface="Times New Roman" pitchFamily="18"/>
              </a:rPr>
              <a:t>Цена на електроенергията: 170-180 </a:t>
            </a:r>
            <a:r>
              <a:rPr lang="bg-BG" sz="1800" dirty="0">
                <a:latin typeface="Bahnschrift" pitchFamily="34"/>
              </a:rPr>
              <a:t>USD</a:t>
            </a:r>
            <a:r>
              <a:rPr lang="bg-BG" sz="1800" dirty="0">
                <a:latin typeface="Bahnschrift" pitchFamily="34"/>
                <a:cs typeface="Times New Roman" pitchFamily="18"/>
              </a:rPr>
              <a:t>/Мвтч.</a:t>
            </a:r>
          </a:p>
          <a:p>
            <a:pPr marL="0" lvl="0" indent="0" algn="l" rtl="0">
              <a:spcBef>
                <a:spcPts val="567"/>
              </a:spcBef>
              <a:spcAft>
                <a:spcPts val="567"/>
              </a:spcAft>
            </a:pPr>
            <a:r>
              <a:rPr lang="bg-BG" sz="1800" dirty="0">
                <a:latin typeface="Bahnschrift" pitchFamily="34"/>
                <a:cs typeface="Times New Roman" pitchFamily="18"/>
              </a:rPr>
              <a:t>След катастрофата с </a:t>
            </a:r>
            <a:r>
              <a:rPr lang="bg-BG" sz="1800" dirty="0">
                <a:latin typeface="Bahnschrift" pitchFamily="34"/>
              </a:rPr>
              <a:t>Vogtle</a:t>
            </a:r>
            <a:r>
              <a:rPr lang="bg-BG" sz="1800" dirty="0">
                <a:latin typeface="Bahnschrift" pitchFamily="34"/>
                <a:cs typeface="Times New Roman" pitchFamily="18"/>
              </a:rPr>
              <a:t> 3-4 никой в Северна Америка не иска да строи АР 1000, както и в Англия, Турция и Чехия.</a:t>
            </a:r>
          </a:p>
          <a:p>
            <a:pPr marL="0" lvl="0" indent="0" algn="l" rtl="0">
              <a:spcBef>
                <a:spcPts val="0"/>
              </a:spcBef>
              <a:buNone/>
            </a:pPr>
            <a:endParaRPr lang="bg-BG" sz="1800" dirty="0">
              <a:latin typeface="Bahnschrift" pitchFamily="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4520" y="290160"/>
            <a:ext cx="4504680" cy="395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bg-BG" sz="2400" b="1" i="0" u="sng" strike="noStrike" kern="1200" cap="none">
                <a:ln>
                  <a:noFill/>
                </a:ln>
                <a:uFillTx/>
                <a:latin typeface="Bahnschrift" pitchFamily="34"/>
                <a:ea typeface="Times New Roman" pitchFamily="2"/>
                <a:cs typeface="Times New Roman" pitchFamily="18"/>
              </a:rPr>
              <a:t>АР1000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 noGrp="1"/>
          </p:cNvSpPr>
          <p:nvPr>
            <p:ph type="body" idx="4294967295"/>
          </p:nvPr>
        </p:nvSpPr>
        <p:spPr>
          <a:xfrm>
            <a:off x="303840" y="1187280"/>
            <a:ext cx="4039559" cy="4191120"/>
          </a:xfrm>
        </p:spPr>
        <p:txBody>
          <a:bodyPr vert="horz" anchor="t"/>
          <a:lstStyle>
            <a:defPPr marL="432000" marR="0" lvl="0" indent="-324000">
              <a:spcBef>
                <a:spcPts val="1414"/>
              </a:spcBef>
              <a:spcAft>
                <a:spcPts val="0"/>
              </a:spcAft>
              <a:buSzPct val="45000"/>
              <a:buFont typeface="OpenSymbol"/>
              <a:buNone/>
              <a:defRPr lang="en-US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defPPr>
            <a:lvl1pPr marL="432000" marR="0" lvl="0" indent="-324000">
              <a:spcBef>
                <a:spcPts val="1414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1pPr>
            <a:lvl2pPr marL="864000" marR="0" lvl="1" indent="-324000">
              <a:spcBef>
                <a:spcPts val="1131"/>
              </a:spcBef>
              <a:spcAft>
                <a:spcPts val="0"/>
              </a:spcAft>
              <a:buSzPct val="75000"/>
              <a:buFont typeface="OpenSymbol"/>
              <a:buChar char="–"/>
              <a:defRPr lang="en-US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2pPr>
            <a:lvl3pPr marL="1295999" marR="0" lvl="2" indent="-288000">
              <a:spcBef>
                <a:spcPts val="848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3pPr>
            <a:lvl4pPr marL="1728000" marR="0" lvl="3" indent="-216000">
              <a:spcBef>
                <a:spcPts val="561"/>
              </a:spcBef>
              <a:spcAft>
                <a:spcPts val="0"/>
              </a:spcAft>
              <a:buSzPct val="75000"/>
              <a:buFont typeface="OpenSymbol"/>
              <a:buChar char="–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4pPr>
            <a:lvl5pPr marL="2160000" marR="0" lvl="4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5pPr>
            <a:lvl6pPr marL="2592000" marR="0" lvl="5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6pPr>
            <a:lvl7pPr marL="3024000" marR="0" lvl="6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7pPr>
            <a:lvl8pPr marL="3456000" marR="0" lvl="7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8pPr>
            <a:lvl9pPr marL="3887999" marR="0" lvl="8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9pPr>
          </a:lstStyle>
          <a:p>
            <a:pPr marL="0" lvl="0" indent="0" algn="l" rtl="0">
              <a:spcBef>
                <a:spcPts val="567"/>
              </a:spcBef>
              <a:spcAft>
                <a:spcPts val="567"/>
              </a:spcAft>
              <a:buNone/>
            </a:pPr>
            <a:r>
              <a:rPr lang="bg-BG" sz="1800">
                <a:latin typeface="Bahnschrift" pitchFamily="34"/>
                <a:cs typeface="Times New Roman" pitchFamily="18"/>
              </a:rPr>
              <a:t>Краят на </a:t>
            </a:r>
            <a:r>
              <a:rPr lang="bg-BG" sz="1800">
                <a:latin typeface="Bahnschrift" pitchFamily="34"/>
              </a:rPr>
              <a:t>2024</a:t>
            </a:r>
            <a:r>
              <a:rPr lang="bg-BG" sz="1800">
                <a:latin typeface="Bahnschrift" pitchFamily="34"/>
                <a:cs typeface="Times New Roman" pitchFamily="18"/>
              </a:rPr>
              <a:t> г.</a:t>
            </a:r>
            <a:r>
              <a:rPr lang="bg-BG" sz="1800">
                <a:latin typeface="Bahnschrift" pitchFamily="34"/>
              </a:rPr>
              <a:t>: </a:t>
            </a:r>
            <a:r>
              <a:rPr lang="bg-BG" sz="1800">
                <a:latin typeface="Bahnschrift" pitchFamily="34"/>
                <a:cs typeface="Times New Roman" pitchFamily="18"/>
              </a:rPr>
              <a:t>В </a:t>
            </a:r>
            <a:r>
              <a:rPr lang="bg-BG" sz="1800">
                <a:latin typeface="Bahnschrift" pitchFamily="34"/>
              </a:rPr>
              <a:t>12 </a:t>
            </a:r>
            <a:r>
              <a:rPr lang="bg-BG" sz="1800">
                <a:latin typeface="Bahnschrift" pitchFamily="34"/>
                <a:cs typeface="Times New Roman" pitchFamily="18"/>
              </a:rPr>
              <a:t>страни-членки работят общо</a:t>
            </a:r>
            <a:r>
              <a:rPr lang="bg-BG" sz="1800">
                <a:latin typeface="Bahnschrift" pitchFamily="34"/>
              </a:rPr>
              <a:t> 101 </a:t>
            </a:r>
            <a:r>
              <a:rPr lang="bg-BG" sz="1800">
                <a:latin typeface="Bahnschrift" pitchFamily="34"/>
                <a:cs typeface="Times New Roman" pitchFamily="18"/>
              </a:rPr>
              <a:t>реактора</a:t>
            </a:r>
            <a:r>
              <a:rPr lang="bg-BG" sz="1800">
                <a:latin typeface="Bahnschrift" pitchFamily="34"/>
              </a:rPr>
              <a:t> (98 GW), </a:t>
            </a:r>
            <a:r>
              <a:rPr lang="bg-BG" sz="1800">
                <a:latin typeface="Bahnschrift" pitchFamily="34"/>
                <a:cs typeface="Times New Roman" pitchFamily="18"/>
              </a:rPr>
              <a:t>генерация около</a:t>
            </a:r>
            <a:r>
              <a:rPr lang="bg-BG" sz="1800">
                <a:latin typeface="Bahnschrift" pitchFamily="34"/>
              </a:rPr>
              <a:t> 620 TWh, </a:t>
            </a:r>
            <a:r>
              <a:rPr lang="bg-BG" sz="1800">
                <a:latin typeface="Bahnschrift" pitchFamily="34"/>
                <a:cs typeface="Times New Roman" pitchFamily="18"/>
              </a:rPr>
              <a:t>даващи </a:t>
            </a:r>
            <a:r>
              <a:rPr lang="bg-BG" sz="1800">
                <a:latin typeface="Bahnschrift" pitchFamily="34"/>
              </a:rPr>
              <a:t>23% </a:t>
            </a:r>
            <a:r>
              <a:rPr lang="bg-BG" sz="1800">
                <a:latin typeface="Bahnschrift" pitchFamily="34"/>
                <a:cs typeface="Times New Roman" pitchFamily="18"/>
              </a:rPr>
              <a:t>от електроенергията</a:t>
            </a:r>
            <a:r>
              <a:rPr lang="bg-BG" sz="1800">
                <a:latin typeface="Bahnschrift" pitchFamily="34"/>
              </a:rPr>
              <a:t>. </a:t>
            </a:r>
          </a:p>
          <a:p>
            <a:pPr marL="0" lvl="0" indent="0" algn="l" rtl="0">
              <a:spcBef>
                <a:spcPts val="283"/>
              </a:spcBef>
              <a:spcAft>
                <a:spcPts val="283"/>
              </a:spcAft>
              <a:buNone/>
            </a:pPr>
            <a:endParaRPr lang="bg-BG" sz="1800">
              <a:latin typeface="Bahnschrift" pitchFamily="34"/>
            </a:endParaRPr>
          </a:p>
          <a:p>
            <a:pPr marL="0" lvl="0" indent="0" rtl="0">
              <a:spcBef>
                <a:spcPts val="850"/>
              </a:spcBef>
              <a:spcAft>
                <a:spcPts val="850"/>
              </a:spcAft>
              <a:buNone/>
            </a:pPr>
            <a:r>
              <a:rPr lang="bg-BG" sz="1800" b="1">
                <a:latin typeface="Bahnschrift" pitchFamily="34"/>
              </a:rPr>
              <a:t>2050</a:t>
            </a:r>
            <a:r>
              <a:rPr lang="bg-BG" sz="1800" b="1">
                <a:latin typeface="Bahnschrift" pitchFamily="34"/>
                <a:cs typeface="Times New Roman" pitchFamily="18"/>
              </a:rPr>
              <a:t> г.:</a:t>
            </a:r>
          </a:p>
          <a:p>
            <a:pPr marL="0" lvl="0" indent="0" rtl="0">
              <a:spcBef>
                <a:spcPts val="850"/>
              </a:spcBef>
              <a:spcAft>
                <a:spcPts val="850"/>
              </a:spcAft>
              <a:buNone/>
            </a:pPr>
            <a:r>
              <a:rPr lang="bg-BG" sz="1800" b="1">
                <a:latin typeface="Bahnschrift" pitchFamily="34"/>
                <a:cs typeface="Times New Roman" pitchFamily="18"/>
              </a:rPr>
              <a:t>Основен сценарий</a:t>
            </a:r>
            <a:r>
              <a:rPr lang="bg-BG" sz="1800" b="1">
                <a:latin typeface="Bahnschrift" pitchFamily="34"/>
              </a:rPr>
              <a:t>: 109 GW</a:t>
            </a:r>
          </a:p>
          <a:p>
            <a:pPr marL="0" lvl="0" indent="0" rtl="0">
              <a:spcBef>
                <a:spcPts val="850"/>
              </a:spcBef>
              <a:spcAft>
                <a:spcPts val="850"/>
              </a:spcAft>
              <a:buNone/>
            </a:pPr>
            <a:r>
              <a:rPr lang="bg-BG" sz="1800" b="1">
                <a:latin typeface="Bahnschrift" pitchFamily="34"/>
                <a:cs typeface="Times New Roman" pitchFamily="18"/>
              </a:rPr>
              <a:t>Оптимистичен сценарий</a:t>
            </a:r>
            <a:r>
              <a:rPr lang="bg-BG" sz="1800" b="1">
                <a:latin typeface="Bahnschrift" pitchFamily="34"/>
              </a:rPr>
              <a:t>: 144 GW</a:t>
            </a:r>
          </a:p>
          <a:p>
            <a:pPr marL="0" lvl="0" indent="0" rtl="0">
              <a:spcBef>
                <a:spcPts val="850"/>
              </a:spcBef>
              <a:spcAft>
                <a:spcPts val="850"/>
              </a:spcAft>
              <a:buNone/>
            </a:pPr>
            <a:r>
              <a:rPr lang="bg-BG" sz="1800" b="1">
                <a:latin typeface="Bahnschrift" pitchFamily="34"/>
                <a:cs typeface="Times New Roman" pitchFamily="18"/>
              </a:rPr>
              <a:t>Песимистичен сценарий: под 70 </a:t>
            </a:r>
            <a:r>
              <a:rPr lang="bg-BG" sz="1800" b="1">
                <a:latin typeface="Bahnschrift" pitchFamily="34"/>
              </a:rPr>
              <a:t>GW</a:t>
            </a:r>
          </a:p>
          <a:p>
            <a:pPr marL="0" lvl="0" indent="0" rtl="0">
              <a:spcBef>
                <a:spcPts val="283"/>
              </a:spcBef>
              <a:spcAft>
                <a:spcPts val="283"/>
              </a:spcAft>
              <a:buNone/>
            </a:pPr>
            <a:endParaRPr lang="bg-BG" sz="1800" b="1">
              <a:latin typeface="Bahnschrift" pitchFamily="34"/>
            </a:endParaRPr>
          </a:p>
          <a:p>
            <a:pPr marL="0" lvl="0" indent="0" rtl="0">
              <a:spcBef>
                <a:spcPts val="567"/>
              </a:spcBef>
              <a:spcAft>
                <a:spcPts val="567"/>
              </a:spcAft>
              <a:buNone/>
            </a:pPr>
            <a:r>
              <a:rPr lang="bg-BG" sz="1800">
                <a:latin typeface="Bahnschrift" pitchFamily="34"/>
                <a:cs typeface="Times New Roman" pitchFamily="18"/>
              </a:rPr>
              <a:t>Необходими инвестиции от около EUR241 млрд за удължаване живота на съществуващите АЕЦ и за изграждане на нови реактори с голяма мощност.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3920" y="290160"/>
            <a:ext cx="7247880" cy="721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bg-BG" sz="2400" b="1" i="0" u="sng" strike="noStrike" kern="1200" cap="none">
                <a:ln>
                  <a:noFill/>
                </a:ln>
                <a:uFillTx/>
                <a:latin typeface="Bahnschrift" pitchFamily="34"/>
                <a:ea typeface="Times New Roman" pitchFamily="2"/>
                <a:cs typeface="Times New Roman" pitchFamily="18"/>
              </a:rPr>
              <a:t>ЕВРОПЕЙСКИ СЪЮЗ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None/>
              <a:tabLst/>
            </a:pPr>
            <a:r>
              <a:rPr lang="bg-BG" sz="1600" b="0" i="0" u="none" strike="noStrike" kern="1200" cap="none">
                <a:ln>
                  <a:noFill/>
                </a:ln>
                <a:latin typeface="Bahnschrift" pitchFamily="34"/>
                <a:ea typeface="Times New Roman" pitchFamily="2"/>
                <a:cs typeface="Times New Roman" pitchFamily="18"/>
              </a:rPr>
              <a:t>EU eighth Nuclear Illustrative Program, June 2025</a:t>
            </a:r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343400" y="1780200"/>
            <a:ext cx="5733360" cy="279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 noGrp="1"/>
          </p:cNvSpPr>
          <p:nvPr>
            <p:ph type="body" idx="4294967295"/>
          </p:nvPr>
        </p:nvSpPr>
        <p:spPr>
          <a:xfrm>
            <a:off x="7086600" y="1744200"/>
            <a:ext cx="2971800" cy="3527279"/>
          </a:xfrm>
        </p:spPr>
        <p:txBody>
          <a:bodyPr vert="horz" anchor="t"/>
          <a:lstStyle>
            <a:defPPr marL="432000" marR="0" lvl="0" indent="-324000">
              <a:spcBef>
                <a:spcPts val="1414"/>
              </a:spcBef>
              <a:spcAft>
                <a:spcPts val="0"/>
              </a:spcAft>
              <a:buSzPct val="45000"/>
              <a:buFont typeface="OpenSymbol"/>
              <a:buNone/>
              <a:defRPr lang="en-US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defPPr>
            <a:lvl1pPr marL="432000" marR="0" lvl="0" indent="-324000">
              <a:spcBef>
                <a:spcPts val="1414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1pPr>
            <a:lvl2pPr marL="864000" marR="0" lvl="1" indent="-324000">
              <a:spcBef>
                <a:spcPts val="1131"/>
              </a:spcBef>
              <a:spcAft>
                <a:spcPts val="0"/>
              </a:spcAft>
              <a:buSzPct val="75000"/>
              <a:buFont typeface="OpenSymbol"/>
              <a:buChar char="–"/>
              <a:defRPr lang="en-US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2pPr>
            <a:lvl3pPr marL="1295999" marR="0" lvl="2" indent="-288000">
              <a:spcBef>
                <a:spcPts val="848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3pPr>
            <a:lvl4pPr marL="1728000" marR="0" lvl="3" indent="-216000">
              <a:spcBef>
                <a:spcPts val="561"/>
              </a:spcBef>
              <a:spcAft>
                <a:spcPts val="0"/>
              </a:spcAft>
              <a:buSzPct val="75000"/>
              <a:buFont typeface="OpenSymbol"/>
              <a:buChar char="–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4pPr>
            <a:lvl5pPr marL="2160000" marR="0" lvl="4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5pPr>
            <a:lvl6pPr marL="2592000" marR="0" lvl="5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6pPr>
            <a:lvl7pPr marL="3024000" marR="0" lvl="6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7pPr>
            <a:lvl8pPr marL="3456000" marR="0" lvl="7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8pPr>
            <a:lvl9pPr marL="3887999" marR="0" lvl="8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9pPr>
          </a:lstStyle>
          <a:p>
            <a:pPr marL="0" lvl="0" indent="0" algn="l" rtl="0">
              <a:spcBef>
                <a:spcPts val="0"/>
              </a:spcBef>
              <a:buNone/>
            </a:pPr>
            <a:r>
              <a:rPr lang="bg-BG" sz="1800" b="1">
                <a:latin typeface="Bahnschrift" pitchFamily="34"/>
                <a:cs typeface="Times New Roman" pitchFamily="18"/>
              </a:rPr>
              <a:t>Прогнозите на </a:t>
            </a:r>
            <a:r>
              <a:rPr lang="bg-BG" sz="1800" b="1">
                <a:latin typeface="Bahnschrift" pitchFamily="34"/>
              </a:rPr>
              <a:t>NEA/IAEA </a:t>
            </a:r>
            <a:r>
              <a:rPr lang="bg-BG" sz="1800" b="1">
                <a:latin typeface="Bahnschrift" pitchFamily="34"/>
                <a:cs typeface="Times New Roman" pitchFamily="18"/>
              </a:rPr>
              <a:t>от</a:t>
            </a:r>
            <a:r>
              <a:rPr lang="bg-BG" sz="1800" b="1">
                <a:latin typeface="Bahnschrift" pitchFamily="34"/>
              </a:rPr>
              <a:t> </a:t>
            </a:r>
            <a:r>
              <a:rPr lang="bg-BG" sz="1800" b="1">
                <a:latin typeface="Bahnschrift" pitchFamily="34"/>
                <a:cs typeface="Times New Roman" pitchFamily="18"/>
              </a:rPr>
              <a:t>доклад</a:t>
            </a:r>
            <a:r>
              <a:rPr lang="bg-BG" sz="1800" b="1">
                <a:latin typeface="Bahnschrift" pitchFamily="34"/>
              </a:rPr>
              <a:t> </a:t>
            </a:r>
            <a:r>
              <a:rPr lang="bg-BG" sz="1800" b="1">
                <a:latin typeface="Bahnschrift" pitchFamily="34"/>
                <a:cs typeface="Times New Roman" pitchFamily="18"/>
              </a:rPr>
              <a:t>„</a:t>
            </a:r>
            <a:r>
              <a:rPr lang="bg-BG" sz="1800" b="1">
                <a:latin typeface="Bahnschrift" pitchFamily="34"/>
              </a:rPr>
              <a:t>Uranium 2016</a:t>
            </a:r>
            <a:r>
              <a:rPr lang="bg-BG" sz="1800" b="1">
                <a:latin typeface="Bahnschrift" pitchFamily="34"/>
                <a:cs typeface="Times New Roman" pitchFamily="18"/>
              </a:rPr>
              <a:t>“:</a:t>
            </a:r>
          </a:p>
          <a:p>
            <a:pPr marL="0" lvl="0" indent="0" rtl="0">
              <a:spcBef>
                <a:spcPts val="567"/>
              </a:spcBef>
              <a:spcAft>
                <a:spcPts val="567"/>
              </a:spcAft>
              <a:buNone/>
            </a:pPr>
            <a:r>
              <a:rPr lang="bg-BG" sz="1800" b="1">
                <a:latin typeface="Bahnschrift" pitchFamily="34"/>
                <a:cs typeface="Times New Roman" pitchFamily="18"/>
              </a:rPr>
              <a:t>2025 </a:t>
            </a:r>
            <a:r>
              <a:rPr lang="bg-BG" sz="1800" b="1">
                <a:latin typeface="Bahnschrift" pitchFamily="34"/>
              </a:rPr>
              <a:t>low: 382,5 GW</a:t>
            </a:r>
          </a:p>
          <a:p>
            <a:pPr marL="0" lvl="0" indent="0" rtl="0">
              <a:spcBef>
                <a:spcPts val="567"/>
              </a:spcBef>
              <a:spcAft>
                <a:spcPts val="567"/>
              </a:spcAft>
              <a:buNone/>
            </a:pPr>
            <a:r>
              <a:rPr lang="bg-BG" sz="1800" b="1">
                <a:latin typeface="Bahnschrift" pitchFamily="34"/>
              </a:rPr>
              <a:t>2025 high: 508 GW</a:t>
            </a:r>
          </a:p>
          <a:p>
            <a:pPr marL="0" lvl="0" indent="0" rtl="0">
              <a:spcBef>
                <a:spcPts val="0"/>
              </a:spcBef>
              <a:buNone/>
            </a:pPr>
            <a:endParaRPr lang="bg-BG" sz="1800" b="1">
              <a:latin typeface="Bahnschrift" pitchFamily="34"/>
            </a:endParaRPr>
          </a:p>
          <a:p>
            <a:pPr marL="0" lvl="0" indent="0" rtl="0">
              <a:spcBef>
                <a:spcPts val="0"/>
              </a:spcBef>
              <a:buNone/>
            </a:pPr>
            <a:endParaRPr lang="bg-BG" sz="1800" b="1">
              <a:latin typeface="Bahnschrift" pitchFamily="34"/>
            </a:endParaRPr>
          </a:p>
          <a:p>
            <a:pPr marL="0" lvl="0" indent="0" rtl="0">
              <a:spcBef>
                <a:spcPts val="0"/>
              </a:spcBef>
              <a:buNone/>
            </a:pPr>
            <a:r>
              <a:rPr lang="bg-BG" sz="1800" b="1">
                <a:latin typeface="Bahnschrift" pitchFamily="34"/>
              </a:rPr>
              <a:t>Реалности:</a:t>
            </a:r>
          </a:p>
          <a:p>
            <a:pPr marL="0" lvl="0" indent="0" rtl="0">
              <a:spcBef>
                <a:spcPts val="283"/>
              </a:spcBef>
              <a:spcAft>
                <a:spcPts val="283"/>
              </a:spcAft>
              <a:buNone/>
            </a:pPr>
            <a:r>
              <a:rPr lang="bg-BG" sz="1800" b="1">
                <a:latin typeface="Bahnschrift" pitchFamily="34"/>
              </a:rPr>
              <a:t>IAEA PRIS:</a:t>
            </a:r>
          </a:p>
          <a:p>
            <a:pPr marL="0" lvl="0" indent="0" rtl="0">
              <a:spcBef>
                <a:spcPts val="283"/>
              </a:spcBef>
              <a:spcAft>
                <a:spcPts val="283"/>
              </a:spcAft>
              <a:buNone/>
            </a:pPr>
            <a:r>
              <a:rPr lang="bg-BG" sz="1800" b="1">
                <a:latin typeface="Bahnschrift" pitchFamily="34"/>
                <a:cs typeface="Times New Roman" pitchFamily="18"/>
              </a:rPr>
              <a:t>към</a:t>
            </a:r>
            <a:r>
              <a:rPr lang="bg-BG" sz="1800" b="1">
                <a:latin typeface="Bahnschrift" pitchFamily="34"/>
              </a:rPr>
              <a:t> 24.06.25</a:t>
            </a:r>
            <a:r>
              <a:rPr lang="bg-BG" sz="1800" b="1">
                <a:latin typeface="Bahnschrift" pitchFamily="34"/>
                <a:cs typeface="Times New Roman" pitchFamily="18"/>
              </a:rPr>
              <a:t> -</a:t>
            </a:r>
            <a:r>
              <a:rPr lang="bg-BG" sz="1800" b="1">
                <a:latin typeface="Bahnschrift" pitchFamily="34"/>
              </a:rPr>
              <a:t> </a:t>
            </a:r>
            <a:r>
              <a:rPr lang="bg-BG" sz="1800" b="1">
                <a:latin typeface="Bahnschrift" pitchFamily="34"/>
                <a:cs typeface="Times New Roman" pitchFamily="18"/>
              </a:rPr>
              <a:t>376,2 GW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3920" y="290160"/>
            <a:ext cx="7247880" cy="59796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bg-BG" sz="2400" b="1" i="0" u="sng" strike="noStrike" kern="1200" cap="none">
                <a:ln>
                  <a:noFill/>
                </a:ln>
                <a:uFillTx/>
                <a:latin typeface="Bahnschrift" pitchFamily="34"/>
                <a:ea typeface="Times New Roman" pitchFamily="2"/>
                <a:cs typeface="Times New Roman" pitchFamily="18"/>
              </a:rPr>
              <a:t>ПРОГНОЗИ НА NEA/IAEA 2025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None/>
              <a:tabLst/>
            </a:pPr>
            <a:endParaRPr lang="bg-BG" sz="1600" b="0" i="0" u="none" strike="noStrike" kern="1200" cap="none">
              <a:ln>
                <a:noFill/>
              </a:ln>
              <a:latin typeface="Bahnschrift" pitchFamily="34"/>
              <a:ea typeface="Times New Roman" pitchFamily="2"/>
              <a:cs typeface="Times New Roman" pitchFamily="18"/>
            </a:endParaRPr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85840" y="1052280"/>
            <a:ext cx="6627240" cy="35431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4"/>
          <p:cNvSpPr txBox="1">
            <a:spLocks noGrp="1"/>
          </p:cNvSpPr>
          <p:nvPr>
            <p:ph type="body" idx="4294967295"/>
          </p:nvPr>
        </p:nvSpPr>
        <p:spPr>
          <a:xfrm>
            <a:off x="228600" y="5026320"/>
            <a:ext cx="6858000" cy="555480"/>
          </a:xfrm>
        </p:spPr>
        <p:txBody>
          <a:bodyPr vert="horz" anchor="t"/>
          <a:lstStyle>
            <a:defPPr marL="432000" marR="0" lvl="0" indent="-324000">
              <a:spcBef>
                <a:spcPts val="1414"/>
              </a:spcBef>
              <a:spcAft>
                <a:spcPts val="0"/>
              </a:spcAft>
              <a:buSzPct val="45000"/>
              <a:buFont typeface="OpenSymbol"/>
              <a:buNone/>
              <a:defRPr lang="en-US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defPPr>
            <a:lvl1pPr marL="432000" marR="0" lvl="0" indent="-324000">
              <a:spcBef>
                <a:spcPts val="1414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1pPr>
            <a:lvl2pPr marL="864000" marR="0" lvl="1" indent="-324000">
              <a:spcBef>
                <a:spcPts val="1131"/>
              </a:spcBef>
              <a:spcAft>
                <a:spcPts val="0"/>
              </a:spcAft>
              <a:buSzPct val="75000"/>
              <a:buFont typeface="OpenSymbol"/>
              <a:buChar char="–"/>
              <a:defRPr lang="en-US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2pPr>
            <a:lvl3pPr marL="1295999" marR="0" lvl="2" indent="-288000">
              <a:spcBef>
                <a:spcPts val="848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3pPr>
            <a:lvl4pPr marL="1728000" marR="0" lvl="3" indent="-216000">
              <a:spcBef>
                <a:spcPts val="561"/>
              </a:spcBef>
              <a:spcAft>
                <a:spcPts val="0"/>
              </a:spcAft>
              <a:buSzPct val="75000"/>
              <a:buFont typeface="OpenSymbol"/>
              <a:buChar char="–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4pPr>
            <a:lvl5pPr marL="2160000" marR="0" lvl="4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5pPr>
            <a:lvl6pPr marL="2592000" marR="0" lvl="5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6pPr>
            <a:lvl7pPr marL="3024000" marR="0" lvl="6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7pPr>
            <a:lvl8pPr marL="3456000" marR="0" lvl="7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8pPr>
            <a:lvl9pPr marL="3887999" marR="0" lvl="8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9pPr>
          </a:lstStyle>
          <a:p>
            <a:pPr marL="0" lvl="0" indent="0" algn="l" rtl="0">
              <a:spcBef>
                <a:spcPts val="0"/>
              </a:spcBef>
              <a:buNone/>
            </a:pPr>
            <a:r>
              <a:rPr lang="bg-BG" sz="1400" b="1">
                <a:solidFill>
                  <a:srgbClr val="000000"/>
                </a:solidFill>
                <a:latin typeface="Bahnschrift" pitchFamily="34"/>
                <a:cs typeface="Times New Roman" pitchFamily="18"/>
              </a:rPr>
              <a:t>Source: </a:t>
            </a:r>
            <a:r>
              <a:rPr lang="bg-BG" sz="1400">
                <a:solidFill>
                  <a:srgbClr val="000000"/>
                </a:solidFill>
                <a:latin typeface="Bahnschrift" pitchFamily="34"/>
                <a:cs typeface="Times New Roman" pitchFamily="18"/>
              </a:rPr>
              <a:t>A Joint Report by the Nuclear Energy Agency and the International Atomic Energy Agency, </a:t>
            </a:r>
            <a:r>
              <a:rPr lang="bg-BG" sz="1400">
                <a:solidFill>
                  <a:srgbClr val="054B77"/>
                </a:solidFill>
                <a:latin typeface="Bahnschrift" pitchFamily="34"/>
                <a:cs typeface="Times New Roman" pitchFamily="18"/>
              </a:rPr>
              <a:t>Uranium 2024: Resources, Production and Demand, </a:t>
            </a:r>
            <a:r>
              <a:rPr lang="bg-BG" sz="1400">
                <a:solidFill>
                  <a:srgbClr val="000000"/>
                </a:solidFill>
                <a:latin typeface="Bahnschrift" pitchFamily="34"/>
                <a:cs typeface="Times New Roman" pitchFamily="18"/>
              </a:rPr>
              <a:t>OECD 2025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 noGrp="1"/>
          </p:cNvSpPr>
          <p:nvPr>
            <p:ph type="body" idx="4294967295"/>
          </p:nvPr>
        </p:nvSpPr>
        <p:spPr>
          <a:xfrm>
            <a:off x="640440" y="1479599"/>
            <a:ext cx="8840160" cy="4343400"/>
          </a:xfrm>
        </p:spPr>
        <p:txBody>
          <a:bodyPr vert="horz" anchor="t"/>
          <a:lstStyle>
            <a:defPPr marL="432000" marR="0" lvl="0" indent="-324000">
              <a:spcBef>
                <a:spcPts val="1414"/>
              </a:spcBef>
              <a:spcAft>
                <a:spcPts val="0"/>
              </a:spcAft>
              <a:buSzPct val="45000"/>
              <a:buFont typeface="OpenSymbol"/>
              <a:buNone/>
              <a:defRPr lang="en-US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defPPr>
            <a:lvl1pPr marL="432000" marR="0" lvl="0" indent="-324000">
              <a:spcBef>
                <a:spcPts val="1414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1pPr>
            <a:lvl2pPr marL="864000" marR="0" lvl="1" indent="-324000">
              <a:spcBef>
                <a:spcPts val="1131"/>
              </a:spcBef>
              <a:spcAft>
                <a:spcPts val="0"/>
              </a:spcAft>
              <a:buSzPct val="75000"/>
              <a:buFont typeface="OpenSymbol"/>
              <a:buChar char="–"/>
              <a:defRPr lang="en-US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2pPr>
            <a:lvl3pPr marL="1295999" marR="0" lvl="2" indent="-288000">
              <a:spcBef>
                <a:spcPts val="848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3pPr>
            <a:lvl4pPr marL="1728000" marR="0" lvl="3" indent="-216000">
              <a:spcBef>
                <a:spcPts val="561"/>
              </a:spcBef>
              <a:spcAft>
                <a:spcPts val="0"/>
              </a:spcAft>
              <a:buSzPct val="75000"/>
              <a:buFont typeface="OpenSymbol"/>
              <a:buChar char="–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4pPr>
            <a:lvl5pPr marL="2160000" marR="0" lvl="4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5pPr>
            <a:lvl6pPr marL="2592000" marR="0" lvl="5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6pPr>
            <a:lvl7pPr marL="3024000" marR="0" lvl="6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7pPr>
            <a:lvl8pPr marL="3456000" marR="0" lvl="7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8pPr>
            <a:lvl9pPr marL="3887999" marR="0" lvl="8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9pPr>
          </a:lstStyle>
          <a:p>
            <a:pPr marL="0" lvl="0" indent="0" rtl="0">
              <a:spcBef>
                <a:spcPts val="848"/>
              </a:spcBef>
              <a:spcAft>
                <a:spcPts val="283"/>
              </a:spcAft>
              <a:buNone/>
            </a:pPr>
            <a:r>
              <a:rPr lang="bg-BG" sz="1900" b="1" u="sng">
                <a:latin typeface="Bahnschrift" pitchFamily="34"/>
                <a:cs typeface="Times New Roman" pitchFamily="18"/>
              </a:rPr>
              <a:t>29 март 2012 г.</a:t>
            </a:r>
            <a:r>
              <a:rPr lang="bg-BG" sz="1900" b="1">
                <a:latin typeface="Bahnschrift" pitchFamily="34"/>
                <a:cs typeface="Times New Roman" pitchFamily="18"/>
              </a:rPr>
              <a:t> Решение 250 на МС:</a:t>
            </a:r>
          </a:p>
          <a:p>
            <a:pPr marL="0" lvl="0" indent="0" rtl="0">
              <a:spcBef>
                <a:spcPts val="848"/>
              </a:spcBef>
              <a:spcAft>
                <a:spcPts val="283"/>
              </a:spcAft>
            </a:pPr>
            <a:r>
              <a:rPr lang="bg-BG" sz="1900">
                <a:latin typeface="Bahnschrift" pitchFamily="34"/>
                <a:cs typeface="Times New Roman" pitchFamily="18"/>
              </a:rPr>
              <a:t>Прекратява се изграждането на АЕЦ Белене;</a:t>
            </a:r>
          </a:p>
          <a:p>
            <a:pPr marL="0" lvl="0" indent="0" rtl="0">
              <a:spcBef>
                <a:spcPts val="848"/>
              </a:spcBef>
              <a:spcAft>
                <a:spcPts val="283"/>
              </a:spcAft>
            </a:pPr>
            <a:r>
              <a:rPr lang="bg-BG" sz="1900">
                <a:latin typeface="Bahnschrift" pitchFamily="34"/>
                <a:cs typeface="Times New Roman" pitchFamily="18"/>
              </a:rPr>
              <a:t>Възлага на министъра на енергетиката ... да внесе предложение за изграждане на нова ядрена мощност на площадката в Козлодуй, като се използва платеното оборудване на АЕЦ Белене</a:t>
            </a:r>
          </a:p>
          <a:p>
            <a:pPr marL="0" lvl="0" indent="0" rtl="0">
              <a:spcBef>
                <a:spcPts val="848"/>
              </a:spcBef>
              <a:spcAft>
                <a:spcPts val="283"/>
              </a:spcAft>
              <a:buNone/>
            </a:pPr>
            <a:endParaRPr lang="bg-BG" sz="1900" b="1" u="sng">
              <a:latin typeface="Bahnschrift" pitchFamily="34"/>
              <a:cs typeface="Times New Roman" pitchFamily="18"/>
            </a:endParaRPr>
          </a:p>
          <a:p>
            <a:pPr marL="0" lvl="0" indent="0" rtl="0">
              <a:spcBef>
                <a:spcPts val="848"/>
              </a:spcBef>
              <a:spcAft>
                <a:spcPts val="283"/>
              </a:spcAft>
              <a:buNone/>
            </a:pPr>
            <a:r>
              <a:rPr lang="bg-BG" sz="1900" b="1" u="sng">
                <a:latin typeface="Bahnschrift" pitchFamily="34"/>
                <a:cs typeface="Times New Roman" pitchFamily="18"/>
              </a:rPr>
              <a:t>11 април 2012 г</a:t>
            </a:r>
            <a:r>
              <a:rPr lang="bg-BG" sz="1900" b="1">
                <a:latin typeface="Bahnschrift" pitchFamily="34"/>
                <a:cs typeface="Times New Roman" pitchFamily="18"/>
              </a:rPr>
              <a:t>.:  </a:t>
            </a:r>
            <a:r>
              <a:rPr lang="bg-BG" sz="1900">
                <a:latin typeface="Bahnschrift" pitchFamily="34"/>
                <a:cs typeface="Times New Roman" pitchFamily="18"/>
              </a:rPr>
              <a:t>МС дава принципо съгласие по чл. 45 от ЗБИЯЕ да се предприемат действия за изграждане на блок 7 – леководен реактор с вода под налягане</a:t>
            </a:r>
          </a:p>
          <a:p>
            <a:pPr marL="0" lvl="0" indent="0" rtl="0">
              <a:spcBef>
                <a:spcPts val="848"/>
              </a:spcBef>
              <a:spcAft>
                <a:spcPts val="283"/>
              </a:spcAft>
            </a:pPr>
            <a:r>
              <a:rPr lang="bg-BG" sz="1900">
                <a:latin typeface="Bahnschrift" pitchFamily="34"/>
                <a:cs typeface="Times New Roman" pitchFamily="18"/>
              </a:rPr>
              <a:t>Създадена „Нови мощности“ към АЕЦ Козлодуй</a:t>
            </a:r>
          </a:p>
          <a:p>
            <a:pPr marL="0" lvl="0" indent="0" rtl="0">
              <a:spcBef>
                <a:spcPts val="848"/>
              </a:spcBef>
              <a:spcAft>
                <a:spcPts val="283"/>
              </a:spcAft>
            </a:pPr>
            <a:r>
              <a:rPr lang="bg-BG" sz="1900">
                <a:latin typeface="Bahnschrift" pitchFamily="34"/>
                <a:cs typeface="Times New Roman" pitchFamily="18"/>
              </a:rPr>
              <a:t>Технико-икономически анализ – Westinghouse 2012</a:t>
            </a:r>
          </a:p>
          <a:p>
            <a:pPr marL="0" lvl="0" indent="0" rtl="0">
              <a:spcBef>
                <a:spcPts val="848"/>
              </a:spcBef>
              <a:spcAft>
                <a:spcPts val="283"/>
              </a:spcAft>
            </a:pPr>
            <a:r>
              <a:rPr lang="bg-BG" sz="1900">
                <a:latin typeface="Bahnschrift" pitchFamily="34"/>
                <a:cs typeface="Times New Roman" pitchFamily="18"/>
              </a:rPr>
              <a:t>Одобрен доклад за ОВОС</a:t>
            </a:r>
          </a:p>
          <a:p>
            <a:pPr marL="0" lvl="0" indent="0" rtl="0">
              <a:spcBef>
                <a:spcPts val="848"/>
              </a:spcBef>
              <a:spcAft>
                <a:spcPts val="283"/>
              </a:spcAft>
            </a:pPr>
            <a:r>
              <a:rPr lang="bg-BG" sz="1900">
                <a:latin typeface="Bahnschrift" pitchFamily="34"/>
                <a:cs typeface="Times New Roman" pitchFamily="18"/>
              </a:rPr>
              <a:t>Одобрена площадка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4520" y="457200"/>
            <a:ext cx="9076680" cy="736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None/>
              <a:tabLst/>
            </a:pPr>
            <a:r>
              <a:rPr lang="bg-BG" sz="2400" b="1" i="0" u="sng" strike="noStrike" kern="1200" cap="none">
                <a:ln>
                  <a:noFill/>
                </a:ln>
                <a:uFillTx/>
                <a:latin typeface="Bahnschrift" pitchFamily="34"/>
                <a:ea typeface="Microsoft YaHei" pitchFamily="2"/>
                <a:cs typeface="Times New Roman" pitchFamily="18"/>
              </a:rPr>
              <a:t>КАКВО ПРАВИ И КАКВО НЕ ПРАВИ БЪЛГАРИЯ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None/>
              <a:tabLst/>
            </a:pPr>
            <a:r>
              <a:rPr lang="bg-BG" sz="2400" b="1" i="0" u="none" strike="noStrike" kern="1200" cap="none">
                <a:ln>
                  <a:noFill/>
                </a:ln>
                <a:latin typeface="Bahnschrift" pitchFamily="34"/>
                <a:ea typeface="Microsoft YaHei" pitchFamily="2"/>
                <a:cs typeface="Times New Roman" pitchFamily="18"/>
              </a:rPr>
              <a:t>Играждане на нови блокове в АЕЦ Козлодуй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 noGrp="1"/>
          </p:cNvSpPr>
          <p:nvPr>
            <p:ph type="body" idx="4294967295"/>
          </p:nvPr>
        </p:nvSpPr>
        <p:spPr>
          <a:xfrm>
            <a:off x="568440" y="1143000"/>
            <a:ext cx="8804160" cy="4754879"/>
          </a:xfrm>
        </p:spPr>
        <p:txBody>
          <a:bodyPr vert="horz" anchor="t"/>
          <a:lstStyle>
            <a:defPPr marL="432000" marR="0" lvl="0" indent="-324000">
              <a:spcBef>
                <a:spcPts val="1414"/>
              </a:spcBef>
              <a:spcAft>
                <a:spcPts val="0"/>
              </a:spcAft>
              <a:buSzPct val="45000"/>
              <a:buFont typeface="OpenSymbol"/>
              <a:buNone/>
              <a:defRPr lang="en-US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defPPr>
            <a:lvl1pPr marL="432000" marR="0" lvl="0" indent="-324000">
              <a:spcBef>
                <a:spcPts val="1414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1pPr>
            <a:lvl2pPr marL="864000" marR="0" lvl="1" indent="-324000">
              <a:spcBef>
                <a:spcPts val="1131"/>
              </a:spcBef>
              <a:spcAft>
                <a:spcPts val="0"/>
              </a:spcAft>
              <a:buSzPct val="75000"/>
              <a:buFont typeface="OpenSymbol"/>
              <a:buChar char="–"/>
              <a:defRPr lang="en-US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2pPr>
            <a:lvl3pPr marL="1295999" marR="0" lvl="2" indent="-288000">
              <a:spcBef>
                <a:spcPts val="848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3pPr>
            <a:lvl4pPr marL="1728000" marR="0" lvl="3" indent="-216000">
              <a:spcBef>
                <a:spcPts val="561"/>
              </a:spcBef>
              <a:spcAft>
                <a:spcPts val="0"/>
              </a:spcAft>
              <a:buSzPct val="75000"/>
              <a:buFont typeface="OpenSymbol"/>
              <a:buChar char="–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4pPr>
            <a:lvl5pPr marL="2160000" marR="0" lvl="4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5pPr>
            <a:lvl6pPr marL="2592000" marR="0" lvl="5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6pPr>
            <a:lvl7pPr marL="3024000" marR="0" lvl="6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7pPr>
            <a:lvl8pPr marL="3456000" marR="0" lvl="7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8pPr>
            <a:lvl9pPr marL="3887999" marR="0" lvl="8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9pPr>
          </a:lstStyle>
          <a:p>
            <a:pPr marL="0" lvl="0" indent="0" rtl="0">
              <a:spcBef>
                <a:spcPts val="1131"/>
              </a:spcBef>
              <a:spcAft>
                <a:spcPts val="567"/>
              </a:spcAft>
              <a:buNone/>
            </a:pPr>
            <a:r>
              <a:rPr lang="bg-BG" sz="1800" b="1" u="sng">
                <a:latin typeface="Bahnschrift" pitchFamily="34"/>
                <a:cs typeface="Times New Roman" pitchFamily="18"/>
              </a:rPr>
              <a:t>РЕШЕНИЕ  на  НС  от  12.01.2023 г.</a:t>
            </a:r>
            <a:r>
              <a:rPr lang="bg-BG" sz="1800">
                <a:latin typeface="Bahnschrift" pitchFamily="34"/>
                <a:cs typeface="Times New Roman" pitchFamily="18"/>
              </a:rPr>
              <a:t> - НС изземва правомощията на МС и решава блок 7 да бъде с АР 1000 без да се провежда търг.</a:t>
            </a:r>
          </a:p>
          <a:p>
            <a:pPr marL="0" lvl="0" indent="0" rtl="0">
              <a:spcBef>
                <a:spcPts val="1698"/>
              </a:spcBef>
              <a:spcAft>
                <a:spcPts val="283"/>
              </a:spcAft>
              <a:buNone/>
            </a:pPr>
            <a:r>
              <a:rPr lang="bg-BG" sz="1800" b="1" u="sng">
                <a:latin typeface="Bahnschrift" pitchFamily="34"/>
                <a:cs typeface="Times New Roman" pitchFamily="18"/>
              </a:rPr>
              <a:t>РЕШЕНИЕ на МС за изграждане на 7-8 блок от 25 октомври 2023 г</a:t>
            </a:r>
            <a:r>
              <a:rPr lang="bg-BG" sz="1800">
                <a:latin typeface="Bahnschrift" pitchFamily="34"/>
                <a:cs typeface="Times New Roman" pitchFamily="18"/>
              </a:rPr>
              <a:t>. - Заседание на МС, т.</a:t>
            </a:r>
            <a:r>
              <a:rPr lang="bg-BG" sz="1800">
                <a:solidFill>
                  <a:srgbClr val="000000"/>
                </a:solidFill>
                <a:latin typeface="Bahnschrift" pitchFamily="34"/>
                <a:cs typeface="Times New Roman" pitchFamily="18"/>
              </a:rPr>
              <a:t> 26:</a:t>
            </a:r>
            <a:r>
              <a:rPr lang="bg-BG" sz="1800" u="sng">
                <a:solidFill>
                  <a:srgbClr val="000000"/>
                </a:solidFill>
                <a:latin typeface="Bahnschrift" pitchFamily="34"/>
                <a:cs typeface="Times New Roman" pitchFamily="18"/>
              </a:rPr>
              <a:t> </a:t>
            </a:r>
            <a:r>
              <a:rPr lang="bg-BG" sz="1800">
                <a:solidFill>
                  <a:srgbClr val="000000"/>
                </a:solidFill>
                <a:latin typeface="Bahnschrift" pitchFamily="34"/>
                <a:cs typeface="Times New Roman" pitchFamily="18"/>
              </a:rPr>
              <a:t>Доклад за одобряване на доклада на министъра на енергетиката за предприемане на действия по изграждането на блок 7 и 8 на АЕЦ „Козлодуй“ ЕАД с технология АР 1000. </a:t>
            </a:r>
            <a:r>
              <a:rPr lang="bg-BG" sz="1400">
                <a:latin typeface="Bahnschrift" pitchFamily="34"/>
                <a:cs typeface="Times New Roman" pitchFamily="18"/>
              </a:rPr>
              <a:t>(</a:t>
            </a:r>
            <a:r>
              <a:rPr lang="bg-BG" sz="1400">
                <a:latin typeface="Bahnschrift" pitchFamily="34"/>
                <a:cs typeface="Times New Roman" pitchFamily="18"/>
                <a:hlinkClick r:id="rId3"/>
              </a:rPr>
              <a:t>https://pris.government.bg/document/d93058dfeb577a9e1864ac7cb93ba179</a:t>
            </a:r>
            <a:r>
              <a:rPr lang="bg-BG" sz="1400">
                <a:latin typeface="Bahnschrift" pitchFamily="34"/>
                <a:cs typeface="Times New Roman" pitchFamily="18"/>
              </a:rPr>
              <a:t>)</a:t>
            </a:r>
          </a:p>
          <a:p>
            <a:pPr lvl="0" rtl="0"/>
            <a:r>
              <a:rPr lang="bg-BG" sz="1800">
                <a:latin typeface="Bahnschrift" pitchFamily="34"/>
                <a:cs typeface="Times New Roman" pitchFamily="18"/>
              </a:rPr>
              <a:t>Министърът на енергетиката не представя изискваните анализи и оценки, тъй като не ги е разработил, не ги е направил публично достъпни и не е организирал общественото им обсъждане.</a:t>
            </a:r>
          </a:p>
          <a:p>
            <a:pPr lvl="0" rtl="0"/>
            <a:r>
              <a:rPr lang="bg-BG" sz="1800">
                <a:latin typeface="Bahnschrift" pitchFamily="34"/>
                <a:cs typeface="Times New Roman" pitchFamily="18"/>
              </a:rPr>
              <a:t>Грубо нарушение на изискванията на Член 45 на ЗБИЯЕ, както и на изискването за приоритет на безопасността, формулирано в Член 3 на ЗБИЯЕ.</a:t>
            </a:r>
          </a:p>
          <a:p>
            <a:pPr lvl="0" rtl="0"/>
            <a:r>
              <a:rPr lang="bg-BG" sz="1800">
                <a:latin typeface="Bahnschrift" pitchFamily="34"/>
                <a:cs typeface="Times New Roman" pitchFamily="18"/>
              </a:rPr>
              <a:t>Нарушение на Конвенцията за правото на информация и участието на обществеността в процеса на вземане на решения по въпроси на околната среда /Орхус/, както и чл. 8 от Европейската конвенция за правата на човека.</a:t>
            </a:r>
          </a:p>
          <a:p>
            <a:pPr lvl="0" rtl="0"/>
            <a:r>
              <a:rPr lang="bg-BG" sz="1800">
                <a:latin typeface="Bahnschrift" pitchFamily="34"/>
                <a:cs typeface="Times New Roman" pitchFamily="18"/>
              </a:rPr>
              <a:t>Подадена жалба във ВАС за отмяната му като незаконосъобразно (дело 63/03.01.2024 г.)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4520" y="457200"/>
            <a:ext cx="907668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None/>
              <a:tabLst/>
            </a:pPr>
            <a:r>
              <a:rPr lang="bg-BG" sz="2400" b="1" i="0" u="sng" strike="noStrike" kern="1200" cap="none">
                <a:ln>
                  <a:noFill/>
                </a:ln>
                <a:uFillTx/>
                <a:latin typeface="Bahnschrift" pitchFamily="34"/>
                <a:ea typeface="Microsoft YaHei" pitchFamily="2"/>
                <a:cs typeface="Times New Roman" pitchFamily="18"/>
              </a:rPr>
              <a:t>УРОДЛИВО РАЗВИТИЕ НА ПРОЕКТА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 noGrp="1"/>
          </p:cNvSpPr>
          <p:nvPr>
            <p:ph type="body" idx="4294967295"/>
          </p:nvPr>
        </p:nvSpPr>
        <p:spPr>
          <a:xfrm>
            <a:off x="5826240" y="1384200"/>
            <a:ext cx="4003559" cy="4343400"/>
          </a:xfrm>
        </p:spPr>
        <p:txBody>
          <a:bodyPr vert="horz" anchor="t"/>
          <a:lstStyle>
            <a:defPPr marL="432000" marR="0" lvl="0" indent="-324000">
              <a:spcBef>
                <a:spcPts val="1414"/>
              </a:spcBef>
              <a:spcAft>
                <a:spcPts val="0"/>
              </a:spcAft>
              <a:buSzPct val="45000"/>
              <a:buFont typeface="OpenSymbol"/>
              <a:buNone/>
              <a:defRPr lang="en-US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defPPr>
            <a:lvl1pPr marL="432000" marR="0" lvl="0" indent="-324000">
              <a:spcBef>
                <a:spcPts val="1414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1pPr>
            <a:lvl2pPr marL="864000" marR="0" lvl="1" indent="-324000">
              <a:spcBef>
                <a:spcPts val="1131"/>
              </a:spcBef>
              <a:spcAft>
                <a:spcPts val="0"/>
              </a:spcAft>
              <a:buSzPct val="75000"/>
              <a:buFont typeface="OpenSymbol"/>
              <a:buChar char="–"/>
              <a:defRPr lang="en-US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2pPr>
            <a:lvl3pPr marL="1295999" marR="0" lvl="2" indent="-288000">
              <a:spcBef>
                <a:spcPts val="848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3pPr>
            <a:lvl4pPr marL="1728000" marR="0" lvl="3" indent="-216000">
              <a:spcBef>
                <a:spcPts val="561"/>
              </a:spcBef>
              <a:spcAft>
                <a:spcPts val="0"/>
              </a:spcAft>
              <a:buSzPct val="75000"/>
              <a:buFont typeface="OpenSymbol"/>
              <a:buChar char="–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4pPr>
            <a:lvl5pPr marL="2160000" marR="0" lvl="4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5pPr>
            <a:lvl6pPr marL="2592000" marR="0" lvl="5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6pPr>
            <a:lvl7pPr marL="3024000" marR="0" lvl="6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7pPr>
            <a:lvl8pPr marL="3456000" marR="0" lvl="7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8pPr>
            <a:lvl9pPr marL="3887999" marR="0" lvl="8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9pPr>
          </a:lstStyle>
          <a:p>
            <a:pPr marL="0" lvl="0" indent="0" algn="l" rtl="0">
              <a:spcBef>
                <a:spcPts val="1131"/>
              </a:spcBef>
              <a:spcAft>
                <a:spcPts val="567"/>
              </a:spcAft>
              <a:buNone/>
            </a:pPr>
            <a:r>
              <a:rPr lang="bg-BG" sz="1800">
                <a:latin typeface="Bahnschrift" pitchFamily="34"/>
                <a:cs typeface="Times New Roman" pitchFamily="18"/>
              </a:rPr>
              <a:t>Стратегия на РБ – преработване на ОЯГ, намаляване на масата на ОЯГ на площадката?!?</a:t>
            </a:r>
          </a:p>
          <a:p>
            <a:pPr marL="0" lvl="0" indent="0" algn="l" rtl="0">
              <a:spcBef>
                <a:spcPts val="601"/>
              </a:spcBef>
              <a:spcAft>
                <a:spcPts val="601"/>
              </a:spcAft>
              <a:buNone/>
              <a:tabLst>
                <a:tab pos="450359" algn="l"/>
                <a:tab pos="630720" algn="l"/>
              </a:tabLst>
            </a:pPr>
            <a:r>
              <a:rPr lang="bg-BG" sz="1800">
                <a:latin typeface="Bahnschrift" pitchFamily="34"/>
                <a:cs typeface="Times New Roman" pitchFamily="18"/>
              </a:rPr>
              <a:t>Нарастване на масата на съхраняваното ОЯГ на площадката: </a:t>
            </a:r>
            <a:r>
              <a:rPr lang="bg-BG" sz="1800" b="1">
                <a:latin typeface="Bahnschrift" pitchFamily="34"/>
                <a:cs typeface="Times New Roman" pitchFamily="18"/>
              </a:rPr>
              <a:t>2015 г. – около 803 т ТМ;</a:t>
            </a:r>
          </a:p>
          <a:p>
            <a:pPr marL="0" lvl="0" indent="0" algn="l" rtl="0">
              <a:spcBef>
                <a:spcPts val="601"/>
              </a:spcBef>
              <a:spcAft>
                <a:spcPts val="601"/>
              </a:spcAft>
              <a:buNone/>
              <a:tabLst>
                <a:tab pos="450359" algn="l"/>
                <a:tab pos="630720" algn="l"/>
              </a:tabLst>
            </a:pPr>
            <a:r>
              <a:rPr lang="bg-BG" sz="1800" b="1">
                <a:latin typeface="Bahnschrift" pitchFamily="34"/>
                <a:cs typeface="Times New Roman" pitchFamily="18"/>
              </a:rPr>
              <a:t>2021 г. – около 919 т ТМ,</a:t>
            </a:r>
          </a:p>
          <a:p>
            <a:pPr marL="0" lvl="0" indent="0" algn="l" rtl="0">
              <a:spcBef>
                <a:spcPts val="601"/>
              </a:spcBef>
              <a:spcAft>
                <a:spcPts val="601"/>
              </a:spcAft>
              <a:buNone/>
              <a:tabLst>
                <a:tab pos="450359" algn="l"/>
                <a:tab pos="630720" algn="l"/>
              </a:tabLst>
            </a:pPr>
            <a:r>
              <a:rPr lang="bg-BG" sz="1800" b="1">
                <a:latin typeface="Bahnschrift" pitchFamily="34"/>
                <a:cs typeface="Times New Roman" pitchFamily="18"/>
              </a:rPr>
              <a:t>2025 г. – около 1070 т ТМ.</a:t>
            </a:r>
            <a:r>
              <a:rPr lang="bg-BG" sz="1800">
                <a:latin typeface="Bahnschrift" pitchFamily="34"/>
                <a:cs typeface="Times New Roman" pitchFamily="18"/>
              </a:rPr>
              <a:t>	</a:t>
            </a:r>
          </a:p>
          <a:p>
            <a:pPr marL="0" lvl="0" indent="0" algn="l" rtl="0">
              <a:spcBef>
                <a:spcPts val="601"/>
              </a:spcBef>
              <a:spcAft>
                <a:spcPts val="601"/>
              </a:spcAft>
              <a:buNone/>
              <a:tabLst>
                <a:tab pos="450359" algn="l"/>
                <a:tab pos="630720" algn="l"/>
              </a:tabLst>
            </a:pPr>
            <a:r>
              <a:rPr lang="bg-BG" sz="1800">
                <a:latin typeface="Bahnschrift" pitchFamily="34"/>
                <a:cs typeface="Times New Roman" pitchFamily="18"/>
              </a:rPr>
              <a:t>Наложена наказателна процедура от ЕК.</a:t>
            </a:r>
          </a:p>
          <a:p>
            <a:pPr marL="0" lvl="0" indent="0" algn="l" rtl="0">
              <a:spcAft>
                <a:spcPts val="283"/>
              </a:spcAft>
              <a:buNone/>
            </a:pPr>
            <a:r>
              <a:rPr lang="bg-BG" sz="1800">
                <a:latin typeface="Bahnschrift" pitchFamily="34"/>
                <a:cs typeface="Times New Roman" pitchFamily="18"/>
              </a:rPr>
              <a:t>Липса на действия за изграждане на ДГХ.</a:t>
            </a:r>
          </a:p>
          <a:p>
            <a:pPr marL="0" lvl="0" indent="0" algn="l" rtl="0">
              <a:spcAft>
                <a:spcPts val="283"/>
              </a:spcAft>
              <a:buNone/>
            </a:pPr>
            <a:r>
              <a:rPr lang="bg-BG" sz="1800">
                <a:latin typeface="Bahnschrift" pitchFamily="34"/>
                <a:cs typeface="Times New Roman" pitchFamily="18"/>
              </a:rPr>
              <a:t>Нови реактори с нов тип гориво ще усложнят допълнително проблемите.</a:t>
            </a:r>
          </a:p>
          <a:p>
            <a:pPr marL="0" lvl="0" indent="0" rtl="0">
              <a:spcBef>
                <a:spcPts val="283"/>
              </a:spcBef>
              <a:spcAft>
                <a:spcPts val="283"/>
              </a:spcAft>
              <a:buNone/>
            </a:pPr>
            <a:endParaRPr lang="bg-BG" sz="1400">
              <a:latin typeface="Bahnschrift" pitchFamily="34"/>
              <a:cs typeface="Times New Roman" pitchFamily="1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4520" y="457200"/>
            <a:ext cx="9076680" cy="808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  <a:buNone/>
              <a:tabLst/>
            </a:pPr>
            <a:r>
              <a:rPr lang="bg-BG" sz="2400" b="1" i="0" u="sng" strike="noStrike" kern="1200" cap="none">
                <a:ln>
                  <a:noFill/>
                </a:ln>
                <a:uFillTx/>
                <a:latin typeface="Bahnschrift" pitchFamily="34"/>
                <a:ea typeface="Microsoft YaHei" pitchFamily="2"/>
                <a:cs typeface="Times New Roman" pitchFamily="18"/>
              </a:rPr>
              <a:t>УРОДЛИВО РАЗВИТИЕ НА ПРОЕКТА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  <a:buNone/>
              <a:tabLst/>
            </a:pPr>
            <a:r>
              <a:rPr lang="bg-BG" sz="2400" b="1" i="0" u="none" strike="noStrike" kern="1200" cap="none">
                <a:ln>
                  <a:noFill/>
                </a:ln>
                <a:latin typeface="Bahnschrift" pitchFamily="34"/>
                <a:ea typeface="Microsoft YaHei" pitchFamily="2"/>
                <a:cs typeface="Times New Roman" pitchFamily="18"/>
              </a:rPr>
              <a:t>КАКВО ЩЕ ПРАВИМ С ОТРАБОТЕНОТО ЯДРЕНО ГОРИВО?</a:t>
            </a:r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41200" y="1517400"/>
            <a:ext cx="5506920" cy="363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 noGrp="1"/>
          </p:cNvSpPr>
          <p:nvPr>
            <p:ph type="body" idx="4294967295"/>
          </p:nvPr>
        </p:nvSpPr>
        <p:spPr>
          <a:xfrm>
            <a:off x="604440" y="1515600"/>
            <a:ext cx="8996760" cy="4114800"/>
          </a:xfrm>
        </p:spPr>
        <p:txBody>
          <a:bodyPr vert="horz" anchor="t"/>
          <a:lstStyle>
            <a:defPPr marL="432000" marR="0" lvl="0" indent="-324000">
              <a:spcBef>
                <a:spcPts val="1414"/>
              </a:spcBef>
              <a:spcAft>
                <a:spcPts val="0"/>
              </a:spcAft>
              <a:buSzPct val="45000"/>
              <a:buFont typeface="OpenSymbol"/>
              <a:buNone/>
              <a:defRPr lang="en-US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defPPr>
            <a:lvl1pPr marL="432000" marR="0" lvl="0" indent="-324000">
              <a:spcBef>
                <a:spcPts val="1414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1pPr>
            <a:lvl2pPr marL="864000" marR="0" lvl="1" indent="-324000">
              <a:spcBef>
                <a:spcPts val="1131"/>
              </a:spcBef>
              <a:spcAft>
                <a:spcPts val="0"/>
              </a:spcAft>
              <a:buSzPct val="75000"/>
              <a:buFont typeface="OpenSymbol"/>
              <a:buChar char="–"/>
              <a:defRPr lang="en-US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2pPr>
            <a:lvl3pPr marL="1295999" marR="0" lvl="2" indent="-288000">
              <a:spcBef>
                <a:spcPts val="848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3pPr>
            <a:lvl4pPr marL="1728000" marR="0" lvl="3" indent="-216000">
              <a:spcBef>
                <a:spcPts val="561"/>
              </a:spcBef>
              <a:spcAft>
                <a:spcPts val="0"/>
              </a:spcAft>
              <a:buSzPct val="75000"/>
              <a:buFont typeface="OpenSymbol"/>
              <a:buChar char="–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4pPr>
            <a:lvl5pPr marL="2160000" marR="0" lvl="4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5pPr>
            <a:lvl6pPr marL="2592000" marR="0" lvl="5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6pPr>
            <a:lvl7pPr marL="3024000" marR="0" lvl="6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7pPr>
            <a:lvl8pPr marL="3456000" marR="0" lvl="7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8pPr>
            <a:lvl9pPr marL="3887999" marR="0" lvl="8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9pPr>
          </a:lstStyle>
          <a:p>
            <a:pPr marL="0" lvl="0" indent="0" rtl="0">
              <a:spcBef>
                <a:spcPts val="0"/>
              </a:spcBef>
              <a:spcAft>
                <a:spcPts val="601"/>
              </a:spcAft>
              <a:buNone/>
            </a:pPr>
            <a:r>
              <a:rPr lang="bg-BG" sz="2000" b="1">
                <a:latin typeface="Bahnschrift" pitchFamily="34"/>
                <a:cs typeface="Times New Roman" pitchFamily="18"/>
              </a:rPr>
              <a:t>Повторение на лъжите за АЕЦ Белене:</a:t>
            </a:r>
          </a:p>
          <a:p>
            <a:pPr marL="0" lvl="0" indent="0" rtl="0">
              <a:spcBef>
                <a:spcPts val="0"/>
              </a:spcBef>
              <a:spcAft>
                <a:spcPts val="601"/>
              </a:spcAft>
            </a:pPr>
            <a:r>
              <a:rPr lang="bg-BG" sz="2000">
                <a:latin typeface="Bahnschrift" pitchFamily="34"/>
                <a:cs typeface="Times New Roman" pitchFamily="18"/>
              </a:rPr>
              <a:t>Зам. министър Николов: макс. 12 млрд Евро?!?</a:t>
            </a:r>
          </a:p>
          <a:p>
            <a:pPr marL="0" lvl="0" indent="0" rtl="0">
              <a:spcBef>
                <a:spcPts val="0"/>
              </a:spcBef>
              <a:spcAft>
                <a:spcPts val="601"/>
              </a:spcAft>
            </a:pPr>
            <a:r>
              <a:rPr lang="bg-BG" sz="2000">
                <a:latin typeface="Bahnschrift" pitchFamily="34"/>
                <a:cs typeface="Times New Roman" pitchFamily="18"/>
              </a:rPr>
              <a:t>Министър Радев: червена линия </a:t>
            </a:r>
            <a:r>
              <a:rPr lang="bg-BG" sz="2000" u="sng">
                <a:latin typeface="Bahnschrift" pitchFamily="34"/>
                <a:cs typeface="Times New Roman" pitchFamily="18"/>
              </a:rPr>
              <a:t>14 млрд USD</a:t>
            </a:r>
            <a:r>
              <a:rPr lang="bg-BG" sz="2000">
                <a:latin typeface="Bahnschrift" pitchFamily="34"/>
                <a:cs typeface="Times New Roman" pitchFamily="18"/>
              </a:rPr>
              <a:t>?!? (5600 USD/инст. кВт ел.)</a:t>
            </a:r>
          </a:p>
          <a:p>
            <a:pPr marL="0" lvl="0" indent="0" rtl="0">
              <a:spcBef>
                <a:spcPts val="0"/>
              </a:spcBef>
              <a:spcAft>
                <a:spcPts val="601"/>
              </a:spcAft>
            </a:pPr>
            <a:r>
              <a:rPr lang="bg-BG" sz="2000">
                <a:latin typeface="Bahnschrift" pitchFamily="34"/>
                <a:cs typeface="Times New Roman" pitchFamily="18"/>
              </a:rPr>
              <a:t>Green Transition Forum 2025, г-н П. Иванов „Нови мощности“: 17–20 млрд Евро</a:t>
            </a:r>
          </a:p>
          <a:p>
            <a:pPr marL="0" lvl="0" indent="0" rtl="0">
              <a:spcBef>
                <a:spcPts val="0"/>
              </a:spcBef>
              <a:spcAft>
                <a:spcPts val="601"/>
              </a:spcAft>
              <a:buNone/>
            </a:pPr>
            <a:endParaRPr lang="bg-BG" sz="2000">
              <a:latin typeface="Bahnschrift" pitchFamily="34"/>
              <a:cs typeface="Times New Roman" pitchFamily="18"/>
            </a:endParaRPr>
          </a:p>
          <a:p>
            <a:pPr marL="0" lvl="0" indent="0" rtl="0">
              <a:spcBef>
                <a:spcPts val="0"/>
              </a:spcBef>
              <a:spcAft>
                <a:spcPts val="601"/>
              </a:spcAft>
              <a:buNone/>
            </a:pPr>
            <a:r>
              <a:rPr lang="bg-BG" sz="2000" b="1">
                <a:latin typeface="Bahnschrift" pitchFamily="34"/>
                <a:cs typeface="Times New Roman" pitchFamily="18"/>
              </a:rPr>
              <a:t>ФАКТИ:  </a:t>
            </a:r>
          </a:p>
          <a:p>
            <a:pPr marL="0" lvl="0" indent="0" rtl="0">
              <a:spcBef>
                <a:spcPts val="0"/>
              </a:spcBef>
              <a:spcAft>
                <a:spcPts val="601"/>
              </a:spcAft>
              <a:buNone/>
            </a:pPr>
            <a:endParaRPr lang="bg-BG" sz="600" b="1" u="sng">
              <a:latin typeface="Bahnschrift" pitchFamily="34"/>
              <a:cs typeface="Times New Roman" pitchFamily="18"/>
            </a:endParaRPr>
          </a:p>
          <a:p>
            <a:pPr marL="0" lvl="0" indent="0" rtl="0">
              <a:spcBef>
                <a:spcPts val="0"/>
              </a:spcBef>
              <a:spcAft>
                <a:spcPts val="601"/>
              </a:spcAft>
              <a:buNone/>
            </a:pPr>
            <a:r>
              <a:rPr lang="bg-BG" sz="2000" b="1">
                <a:latin typeface="Bahnschrift" pitchFamily="34"/>
                <a:cs typeface="Times New Roman" pitchFamily="18"/>
              </a:rPr>
              <a:t>АЕЦ VOGTLE 3-4: </a:t>
            </a:r>
            <a:r>
              <a:rPr lang="bg-BG" sz="2000" b="1" u="sng">
                <a:latin typeface="Bahnschrift" pitchFamily="34"/>
                <a:cs typeface="Times New Roman" pitchFamily="18"/>
              </a:rPr>
              <a:t>36,5 млрд USD</a:t>
            </a:r>
            <a:r>
              <a:rPr lang="bg-BG" sz="2000" b="1">
                <a:latin typeface="Bahnschrift" pitchFamily="34"/>
                <a:cs typeface="Times New Roman" pitchFamily="18"/>
              </a:rPr>
              <a:t>  (14 600 USD/инст. кВт ел.)</a:t>
            </a:r>
          </a:p>
          <a:p>
            <a:pPr marL="0" lvl="0" indent="0" rtl="0">
              <a:spcBef>
                <a:spcPts val="0"/>
              </a:spcBef>
              <a:spcAft>
                <a:spcPts val="601"/>
              </a:spcAft>
              <a:buNone/>
            </a:pPr>
            <a:endParaRPr lang="bg-BG" sz="600" b="1">
              <a:latin typeface="Bahnschrift" pitchFamily="34"/>
              <a:cs typeface="Times New Roman" pitchFamily="18"/>
            </a:endParaRPr>
          </a:p>
          <a:p>
            <a:pPr marL="0" lvl="0" indent="0" rtl="0">
              <a:spcBef>
                <a:spcPts val="0"/>
              </a:spcBef>
              <a:spcAft>
                <a:spcPts val="601"/>
              </a:spcAft>
              <a:buNone/>
            </a:pPr>
            <a:r>
              <a:rPr lang="bg-BG" sz="2000" b="1">
                <a:latin typeface="Bahnschrift" pitchFamily="34"/>
                <a:cs typeface="Times New Roman" pitchFamily="18"/>
              </a:rPr>
              <a:t>ПОЛША: Ноември 2022 г. - избор на АР1000 за три блока за АЕЦ Lubiatowo-Kopalin, 3750 MW; Май 2024 - договор между Westinghouse, Bechtel и PEJ. Начална оценка 192 млрд PLN = 45,1 млрд евро</a:t>
            </a:r>
          </a:p>
          <a:p>
            <a:pPr marL="0" lvl="0" indent="0" rtl="0">
              <a:spcBef>
                <a:spcPts val="0"/>
              </a:spcBef>
              <a:spcAft>
                <a:spcPts val="601"/>
              </a:spcAft>
              <a:buNone/>
            </a:pPr>
            <a:r>
              <a:rPr lang="bg-BG" sz="2000" b="1">
                <a:latin typeface="Bahnschrift" pitchFamily="34"/>
                <a:cs typeface="Times New Roman" pitchFamily="18"/>
              </a:rPr>
              <a:t>2 блока – близо 31 млрд Евро</a:t>
            </a:r>
          </a:p>
          <a:p>
            <a:pPr marL="0" lvl="0" indent="0" rtl="0">
              <a:spcBef>
                <a:spcPts val="0"/>
              </a:spcBef>
              <a:spcAft>
                <a:spcPts val="601"/>
              </a:spcAft>
              <a:buNone/>
            </a:pPr>
            <a:endParaRPr lang="bg-BG" sz="600" b="1">
              <a:latin typeface="Bahnschrift" pitchFamily="34"/>
              <a:cs typeface="Times New Roman" pitchFamily="18"/>
            </a:endParaRPr>
          </a:p>
          <a:p>
            <a:pPr marL="0" lvl="0" indent="0" rtl="0">
              <a:spcBef>
                <a:spcPts val="0"/>
              </a:spcBef>
              <a:spcAft>
                <a:spcPts val="601"/>
              </a:spcAft>
              <a:buNone/>
            </a:pPr>
            <a:r>
              <a:rPr lang="bg-BG" sz="2000" b="1">
                <a:latin typeface="Bahnschrift" pitchFamily="34"/>
                <a:cs typeface="Times New Roman" pitchFamily="18"/>
              </a:rPr>
              <a:t>ПРОГНОЗИ Lazard AР1000: 10,5 – 17,5 млрд USD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4520" y="457200"/>
            <a:ext cx="9076680" cy="808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  <a:buNone/>
              <a:tabLst/>
            </a:pPr>
            <a:r>
              <a:rPr lang="bg-BG" sz="2400" b="1" i="0" u="sng" strike="noStrike" kern="1200" cap="none">
                <a:ln>
                  <a:noFill/>
                </a:ln>
                <a:uFillTx/>
                <a:latin typeface="Bahnschrift" pitchFamily="34"/>
                <a:ea typeface="Microsoft YaHei" pitchFamily="2"/>
                <a:cs typeface="Times New Roman" pitchFamily="18"/>
              </a:rPr>
              <a:t>УРОДЛИВО РАЗВИТИЕ НА ПРОЕКТА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  <a:buNone/>
              <a:tabLst/>
            </a:pPr>
            <a:r>
              <a:rPr lang="bg-BG" sz="2400" b="1" i="0" u="none" strike="noStrike" kern="1200" cap="none">
                <a:ln>
                  <a:noFill/>
                </a:ln>
                <a:latin typeface="Bahnschrift" pitchFamily="34"/>
                <a:ea typeface="Microsoft YaHei" pitchFamily="2"/>
                <a:cs typeface="Times New Roman" pitchFamily="18"/>
              </a:rPr>
              <a:t>НАЧАЛНИ РАЗХОДИ 7-8 БЛОК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 noGrp="1"/>
          </p:cNvSpPr>
          <p:nvPr>
            <p:ph type="body" idx="4294967295"/>
          </p:nvPr>
        </p:nvSpPr>
        <p:spPr>
          <a:xfrm>
            <a:off x="604440" y="2358000"/>
            <a:ext cx="8310959" cy="3200400"/>
          </a:xfrm>
        </p:spPr>
        <p:txBody>
          <a:bodyPr vert="horz" anchor="t"/>
          <a:lstStyle>
            <a:defPPr marL="432000" marR="0" lvl="0" indent="-324000">
              <a:spcBef>
                <a:spcPts val="1414"/>
              </a:spcBef>
              <a:spcAft>
                <a:spcPts val="0"/>
              </a:spcAft>
              <a:buSzPct val="45000"/>
              <a:buFont typeface="OpenSymbol"/>
              <a:buNone/>
              <a:defRPr lang="en-US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defPPr>
            <a:lvl1pPr marL="432000" marR="0" lvl="0" indent="-324000">
              <a:spcBef>
                <a:spcPts val="1414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1pPr>
            <a:lvl2pPr marL="864000" marR="0" lvl="1" indent="-324000">
              <a:spcBef>
                <a:spcPts val="1131"/>
              </a:spcBef>
              <a:spcAft>
                <a:spcPts val="0"/>
              </a:spcAft>
              <a:buSzPct val="75000"/>
              <a:buFont typeface="OpenSymbol"/>
              <a:buChar char="–"/>
              <a:defRPr lang="en-US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2pPr>
            <a:lvl3pPr marL="1295999" marR="0" lvl="2" indent="-288000">
              <a:spcBef>
                <a:spcPts val="848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3pPr>
            <a:lvl4pPr marL="1728000" marR="0" lvl="3" indent="-216000">
              <a:spcBef>
                <a:spcPts val="561"/>
              </a:spcBef>
              <a:spcAft>
                <a:spcPts val="0"/>
              </a:spcAft>
              <a:buSzPct val="75000"/>
              <a:buFont typeface="OpenSymbol"/>
              <a:buChar char="–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4pPr>
            <a:lvl5pPr marL="2160000" marR="0" lvl="4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5pPr>
            <a:lvl6pPr marL="2592000" marR="0" lvl="5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6pPr>
            <a:lvl7pPr marL="3024000" marR="0" lvl="6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7pPr>
            <a:lvl8pPr marL="3456000" marR="0" lvl="7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8pPr>
            <a:lvl9pPr marL="3887999" marR="0" lvl="8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9pPr>
          </a:lstStyle>
          <a:p>
            <a:pPr marL="0" lvl="0" indent="0" rtl="0">
              <a:spcBef>
                <a:spcPts val="1701"/>
              </a:spcBef>
              <a:spcAft>
                <a:spcPts val="2302"/>
              </a:spcAft>
              <a:buNone/>
            </a:pPr>
            <a:r>
              <a:rPr lang="bg-BG" sz="2200" b="1">
                <a:latin typeface="Bahnschrift" pitchFamily="34"/>
                <a:cs typeface="Times New Roman" pitchFamily="18"/>
              </a:rPr>
              <a:t>Влязъл в сила през април 2019 г. след решение на ВАС, в което законов текст е грубо манипулиран</a:t>
            </a:r>
          </a:p>
          <a:p>
            <a:pPr marL="0" lvl="0" indent="0" rtl="0">
              <a:spcBef>
                <a:spcPts val="1701"/>
              </a:spcBef>
              <a:spcAft>
                <a:spcPts val="2302"/>
              </a:spcAft>
              <a:buNone/>
            </a:pPr>
            <a:r>
              <a:rPr lang="bg-BG" sz="2200" b="1">
                <a:latin typeface="Bahnschrift" pitchFamily="34"/>
                <a:cs typeface="Times New Roman" pitchFamily="18"/>
              </a:rPr>
              <a:t>5 годишен срок за започване на инвестиционното предложение</a:t>
            </a:r>
          </a:p>
          <a:p>
            <a:pPr marL="0" lvl="0" indent="0" rtl="0">
              <a:spcBef>
                <a:spcPts val="1701"/>
              </a:spcBef>
              <a:spcAft>
                <a:spcPts val="2302"/>
              </a:spcAft>
              <a:buNone/>
            </a:pPr>
            <a:r>
              <a:rPr lang="bg-BG" sz="2200" b="1">
                <a:latin typeface="Bahnschrift" pitchFamily="34"/>
                <a:cs typeface="Times New Roman" pitchFamily="18"/>
              </a:rPr>
              <a:t>Позиция на МОСВ/РИОСВ Враца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4520" y="457200"/>
            <a:ext cx="907668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2268"/>
              </a:spcBef>
              <a:spcAft>
                <a:spcPts val="2268"/>
              </a:spcAft>
              <a:buNone/>
              <a:tabLst/>
            </a:pPr>
            <a:r>
              <a:rPr lang="bg-BG" sz="2400" b="1" i="0" u="sng" strike="noStrike" kern="1200" cap="none">
                <a:ln>
                  <a:noFill/>
                </a:ln>
                <a:uFillTx/>
                <a:latin typeface="Bahnschrift" pitchFamily="34"/>
                <a:ea typeface="Microsoft YaHei" pitchFamily="2"/>
                <a:cs typeface="Times New Roman" pitchFamily="18"/>
              </a:rPr>
              <a:t>УРОДЛИВО РАЗВИТИЕ НА ПРОЕКТА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2268"/>
              </a:spcBef>
              <a:spcAft>
                <a:spcPts val="2268"/>
              </a:spcAft>
              <a:buNone/>
              <a:tabLst/>
            </a:pPr>
            <a:r>
              <a:rPr lang="bg-BG" sz="2400" b="1" i="0" u="none" strike="noStrike" kern="1200" cap="none">
                <a:ln>
                  <a:noFill/>
                </a:ln>
                <a:latin typeface="Bahnschrift" pitchFamily="34"/>
                <a:ea typeface="Microsoft YaHei" pitchFamily="2"/>
                <a:cs typeface="Lucida Sans" pitchFamily="2"/>
              </a:rPr>
              <a:t>Валидност на доклада за ОВОС за 7-ми блок на АЕЦ Козлодуй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 noGrp="1"/>
          </p:cNvSpPr>
          <p:nvPr>
            <p:ph type="body" idx="4294967295"/>
          </p:nvPr>
        </p:nvSpPr>
        <p:spPr>
          <a:xfrm>
            <a:off x="604440" y="1756800"/>
            <a:ext cx="8539560" cy="3657600"/>
          </a:xfrm>
        </p:spPr>
        <p:txBody>
          <a:bodyPr vert="horz" anchor="t"/>
          <a:lstStyle>
            <a:defPPr marL="432000" marR="0" lvl="0" indent="-324000">
              <a:spcBef>
                <a:spcPts val="1414"/>
              </a:spcBef>
              <a:spcAft>
                <a:spcPts val="0"/>
              </a:spcAft>
              <a:buSzPct val="45000"/>
              <a:buFont typeface="OpenSymbol"/>
              <a:buNone/>
              <a:defRPr lang="en-US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defPPr>
            <a:lvl1pPr marL="432000" marR="0" lvl="0" indent="-324000">
              <a:spcBef>
                <a:spcPts val="1414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1pPr>
            <a:lvl2pPr marL="864000" marR="0" lvl="1" indent="-324000">
              <a:spcBef>
                <a:spcPts val="1131"/>
              </a:spcBef>
              <a:spcAft>
                <a:spcPts val="0"/>
              </a:spcAft>
              <a:buSzPct val="75000"/>
              <a:buFont typeface="OpenSymbol"/>
              <a:buChar char="–"/>
              <a:defRPr lang="en-US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2pPr>
            <a:lvl3pPr marL="1295999" marR="0" lvl="2" indent="-288000">
              <a:spcBef>
                <a:spcPts val="848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3pPr>
            <a:lvl4pPr marL="1728000" marR="0" lvl="3" indent="-216000">
              <a:spcBef>
                <a:spcPts val="561"/>
              </a:spcBef>
              <a:spcAft>
                <a:spcPts val="0"/>
              </a:spcAft>
              <a:buSzPct val="75000"/>
              <a:buFont typeface="OpenSymbol"/>
              <a:buChar char="–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4pPr>
            <a:lvl5pPr marL="2160000" marR="0" lvl="4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5pPr>
            <a:lvl6pPr marL="2592000" marR="0" lvl="5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6pPr>
            <a:lvl7pPr marL="3024000" marR="0" lvl="6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7pPr>
            <a:lvl8pPr marL="3456000" marR="0" lvl="7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8pPr>
            <a:lvl9pPr marL="3887999" marR="0" lvl="8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9pPr>
          </a:lstStyle>
          <a:p>
            <a:pPr marL="0" lvl="0" indent="0" rtl="0">
              <a:spcBef>
                <a:spcPts val="1701"/>
              </a:spcBef>
              <a:spcAft>
                <a:spcPts val="2302"/>
              </a:spcAft>
              <a:buNone/>
            </a:pPr>
            <a:r>
              <a:rPr lang="bg-BG" sz="2000">
                <a:latin typeface="Bahnschrift" pitchFamily="34"/>
                <a:cs typeface="Times New Roman" pitchFamily="18"/>
              </a:rPr>
              <a:t>Министър Радев: макс. 127 лв/МВтч ?!? = </a:t>
            </a:r>
            <a:r>
              <a:rPr lang="bg-BG" sz="2000" u="sng">
                <a:latin typeface="Bahnschrift" pitchFamily="34"/>
                <a:cs typeface="Times New Roman" pitchFamily="18"/>
              </a:rPr>
              <a:t>70 USD/МВтч</a:t>
            </a:r>
          </a:p>
          <a:p>
            <a:pPr lvl="0" rtl="0">
              <a:spcBef>
                <a:spcPts val="0"/>
              </a:spcBef>
              <a:spcAft>
                <a:spcPts val="2401"/>
              </a:spcAft>
              <a:buNone/>
            </a:pPr>
            <a:r>
              <a:rPr lang="bg-BG" sz="2000" b="1">
                <a:latin typeface="Bahnschrift" pitchFamily="34"/>
                <a:cs typeface="Times New Roman" pitchFamily="18"/>
              </a:rPr>
              <a:t>ФАКТИ:</a:t>
            </a:r>
          </a:p>
          <a:p>
            <a:pPr lvl="0" rtl="0">
              <a:spcBef>
                <a:spcPts val="0"/>
              </a:spcBef>
              <a:spcAft>
                <a:spcPts val="2401"/>
              </a:spcAft>
              <a:buNone/>
            </a:pPr>
            <a:r>
              <a:rPr lang="bg-BG" sz="2000" b="1">
                <a:latin typeface="Bahnschrift" pitchFamily="34"/>
                <a:cs typeface="Times New Roman" pitchFamily="18"/>
              </a:rPr>
              <a:t>АЕЦ VOGTLE 3-4: </a:t>
            </a:r>
            <a:r>
              <a:rPr lang="bg-BG" sz="2000" b="1" u="sng">
                <a:latin typeface="Bahnschrift" pitchFamily="34"/>
                <a:cs typeface="Times New Roman" pitchFamily="18"/>
              </a:rPr>
              <a:t>170-180 USD/МВтч</a:t>
            </a:r>
          </a:p>
          <a:p>
            <a:pPr lvl="0" rtl="0">
              <a:spcBef>
                <a:spcPts val="0"/>
              </a:spcBef>
              <a:spcAft>
                <a:spcPts val="2401"/>
              </a:spcAft>
              <a:buNone/>
            </a:pPr>
            <a:r>
              <a:rPr lang="bg-BG" sz="2000">
                <a:solidFill>
                  <a:srgbClr val="000000"/>
                </a:solidFill>
                <a:latin typeface="Bahnschrift" pitchFamily="34"/>
              </a:rPr>
              <a:t>Оценка от 2020 на French Court of Accounts за 1650 МВт Flamanville EPR </a:t>
            </a:r>
            <a:r>
              <a:rPr lang="bg-BG" sz="2000" u="sng">
                <a:solidFill>
                  <a:srgbClr val="000000"/>
                </a:solidFill>
                <a:latin typeface="Bahnschrift" pitchFamily="34"/>
              </a:rPr>
              <a:t>122–133  USD</a:t>
            </a:r>
            <a:r>
              <a:rPr lang="bg-BG" sz="1200" u="sng">
                <a:solidFill>
                  <a:srgbClr val="000000"/>
                </a:solidFill>
                <a:latin typeface="Bahnschrift" pitchFamily="34"/>
              </a:rPr>
              <a:t>2015</a:t>
            </a:r>
            <a:r>
              <a:rPr lang="bg-BG" sz="2000" u="sng">
                <a:solidFill>
                  <a:srgbClr val="000000"/>
                </a:solidFill>
                <a:latin typeface="Bahnschrift" pitchFamily="34"/>
              </a:rPr>
              <a:t>/MWh</a:t>
            </a:r>
          </a:p>
          <a:p>
            <a:pPr lvl="0" rtl="0">
              <a:spcBef>
                <a:spcPts val="0"/>
              </a:spcBef>
              <a:spcAft>
                <a:spcPts val="2401"/>
              </a:spcAft>
              <a:buNone/>
            </a:pPr>
            <a:r>
              <a:rPr lang="bg-BG" sz="2000">
                <a:latin typeface="Bahnschrift" pitchFamily="34"/>
                <a:cs typeface="Times New Roman" pitchFamily="18"/>
              </a:rPr>
              <a:t>ПРОГНОЗИ Lazard 2023 LCOE: </a:t>
            </a:r>
            <a:r>
              <a:rPr lang="bg-BG" sz="2000" u="sng">
                <a:latin typeface="Bahnschrift" pitchFamily="34"/>
                <a:cs typeface="Times New Roman" pitchFamily="18"/>
              </a:rPr>
              <a:t>141–221 USD/МВтч</a:t>
            </a:r>
          </a:p>
          <a:p>
            <a:pPr lvl="0" rtl="0">
              <a:spcBef>
                <a:spcPts val="0"/>
              </a:spcBef>
              <a:buNone/>
            </a:pPr>
            <a:r>
              <a:rPr lang="bg-BG" sz="2000">
                <a:latin typeface="Bahnschrift" pitchFamily="34"/>
                <a:cs typeface="Times New Roman" pitchFamily="18"/>
              </a:rPr>
              <a:t>ПРОГНОЗИ Wood Mackenzie 2023 LCOE EUROPE: към 2040 г. </a:t>
            </a:r>
            <a:r>
              <a:rPr lang="bg-BG" sz="2000" u="sng">
                <a:latin typeface="Bahnschrift" pitchFamily="34"/>
                <a:cs typeface="Times New Roman" pitchFamily="18"/>
              </a:rPr>
              <a:t>130–140 USD/МВтч</a:t>
            </a:r>
          </a:p>
          <a:p>
            <a:pPr lvl="0" rtl="0">
              <a:spcBef>
                <a:spcPts val="0"/>
              </a:spcBef>
              <a:buNone/>
            </a:pPr>
            <a:endParaRPr lang="bg-BG" sz="2000">
              <a:latin typeface="Bahnschrift" pitchFamily="34"/>
              <a:cs typeface="Times New Roman" pitchFamily="18"/>
            </a:endParaRPr>
          </a:p>
          <a:p>
            <a:pPr lvl="0" rtl="0">
              <a:spcBef>
                <a:spcPts val="0"/>
              </a:spcBef>
              <a:spcAft>
                <a:spcPts val="2401"/>
              </a:spcAft>
              <a:buNone/>
            </a:pPr>
            <a:r>
              <a:rPr lang="bg-BG" sz="2000">
                <a:solidFill>
                  <a:srgbClr val="000000"/>
                </a:solidFill>
                <a:latin typeface="Bahnschrift" pitchFamily="34"/>
                <a:cs typeface="Times New Roman" pitchFamily="18"/>
              </a:rPr>
              <a:t>IEA 2022 and 2023 World Energy Outlooks, </a:t>
            </a:r>
            <a:r>
              <a:rPr lang="bg-BG" sz="2000">
                <a:latin typeface="Bahnschrift" pitchFamily="34"/>
                <a:cs typeface="Times New Roman" pitchFamily="18"/>
              </a:rPr>
              <a:t>EUROPE </a:t>
            </a:r>
            <a:r>
              <a:rPr lang="bg-BG" sz="2000" u="sng">
                <a:solidFill>
                  <a:srgbClr val="000000"/>
                </a:solidFill>
                <a:latin typeface="Bahnschrift" pitchFamily="34"/>
                <a:cs typeface="Times New Roman" pitchFamily="18"/>
              </a:rPr>
              <a:t>128–132 </a:t>
            </a:r>
            <a:r>
              <a:rPr lang="bg-BG" sz="2000" u="sng">
                <a:latin typeface="Bahnschrift" pitchFamily="34"/>
                <a:cs typeface="Times New Roman" pitchFamily="18"/>
              </a:rPr>
              <a:t>USD/МВтч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4520" y="457200"/>
            <a:ext cx="907668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2268"/>
              </a:spcBef>
              <a:spcAft>
                <a:spcPts val="2268"/>
              </a:spcAft>
              <a:buNone/>
              <a:tabLst/>
            </a:pPr>
            <a:r>
              <a:rPr lang="bg-BG" sz="2400" b="1" i="0" u="sng" strike="noStrike" kern="1200" cap="none">
                <a:ln>
                  <a:noFill/>
                </a:ln>
                <a:uFillTx/>
                <a:latin typeface="Bahnschrift" pitchFamily="34"/>
                <a:ea typeface="Microsoft YaHei" pitchFamily="2"/>
                <a:cs typeface="Times New Roman" pitchFamily="18"/>
              </a:rPr>
              <a:t>УРОДЛИВО РАЗВИТИЕ НА ПРОЕКТА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2268"/>
              </a:spcBef>
              <a:spcAft>
                <a:spcPts val="2268"/>
              </a:spcAft>
              <a:buNone/>
              <a:tabLst/>
            </a:pPr>
            <a:r>
              <a:rPr lang="bg-BG" sz="2400" b="1" i="0" u="sng" strike="noStrike" kern="1200" cap="none">
                <a:ln>
                  <a:noFill/>
                </a:ln>
                <a:uFillTx/>
                <a:latin typeface="Bahnschrift" pitchFamily="34"/>
                <a:ea typeface="Microsoft YaHei" pitchFamily="2"/>
                <a:cs typeface="Lucida Sans" pitchFamily="2"/>
              </a:rPr>
              <a:t>СЕБЕСТОЙНОСТ НА ТОКА ОТ 7-8 БЛОК: ТВЪРДЕНИЯ И ФАКТИ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4520" y="457200"/>
            <a:ext cx="9076680" cy="132912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2551"/>
              </a:spcBef>
              <a:spcAft>
                <a:spcPts val="2551"/>
              </a:spcAft>
              <a:buNone/>
              <a:tabLst/>
            </a:pPr>
            <a:r>
              <a:rPr lang="bg-BG" sz="2400" b="1" i="0" u="sng" strike="noStrike" kern="1200" cap="none">
                <a:ln>
                  <a:noFill/>
                </a:ln>
                <a:uFillTx/>
                <a:latin typeface="Bahnschrift" pitchFamily="34"/>
                <a:ea typeface="Microsoft YaHei" pitchFamily="2"/>
                <a:cs typeface="Times New Roman" pitchFamily="18"/>
              </a:rPr>
              <a:t>УРОДЛИВО РАЗВИТИЕ НА ПРОЕКТА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2551"/>
              </a:spcBef>
              <a:spcAft>
                <a:spcPts val="2551"/>
              </a:spcAft>
              <a:buNone/>
              <a:tabLst/>
            </a:pPr>
            <a:r>
              <a:rPr lang="bg-BG" sz="2400" b="1" i="0" u="none" strike="noStrike" kern="1200" cap="none">
                <a:ln>
                  <a:noFill/>
                </a:ln>
                <a:latin typeface="Bahnschrift" pitchFamily="34"/>
                <a:ea typeface="Microsoft YaHei" pitchFamily="2"/>
                <a:cs typeface="Lucida Sans" pitchFamily="2"/>
              </a:rPr>
              <a:t>Как ще се вместят 4 блока (над 4200 МВТ нето) в товаровите диаграми на ЕЕС?</a:t>
            </a:r>
          </a:p>
        </p:txBody>
      </p:sp>
      <p:pic>
        <p:nvPicPr>
          <p:cNvPr id="3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2281320"/>
            <a:ext cx="4572000" cy="2739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029200" y="2306160"/>
            <a:ext cx="5047560" cy="2715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 noGrp="1"/>
          </p:cNvSpPr>
          <p:nvPr>
            <p:ph type="body" idx="4294967295"/>
          </p:nvPr>
        </p:nvSpPr>
        <p:spPr>
          <a:xfrm>
            <a:off x="228600" y="1058400"/>
            <a:ext cx="9372600" cy="4572000"/>
          </a:xfrm>
        </p:spPr>
        <p:txBody>
          <a:bodyPr vert="horz" anchor="t"/>
          <a:lstStyle>
            <a:defPPr marL="432000" marR="0" lvl="0" indent="-324000">
              <a:spcBef>
                <a:spcPts val="1414"/>
              </a:spcBef>
              <a:spcAft>
                <a:spcPts val="0"/>
              </a:spcAft>
              <a:buSzPct val="45000"/>
              <a:buFont typeface="OpenSymbol"/>
              <a:buNone/>
              <a:defRPr lang="en-US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defPPr>
            <a:lvl1pPr marL="432000" marR="0" lvl="0" indent="-324000">
              <a:spcBef>
                <a:spcPts val="1414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1pPr>
            <a:lvl2pPr marL="864000" marR="0" lvl="1" indent="-324000">
              <a:spcBef>
                <a:spcPts val="1131"/>
              </a:spcBef>
              <a:spcAft>
                <a:spcPts val="0"/>
              </a:spcAft>
              <a:buSzPct val="75000"/>
              <a:buFont typeface="OpenSymbol"/>
              <a:buChar char="–"/>
              <a:defRPr lang="en-US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2pPr>
            <a:lvl3pPr marL="1295999" marR="0" lvl="2" indent="-288000">
              <a:spcBef>
                <a:spcPts val="848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3pPr>
            <a:lvl4pPr marL="1728000" marR="0" lvl="3" indent="-216000">
              <a:spcBef>
                <a:spcPts val="561"/>
              </a:spcBef>
              <a:spcAft>
                <a:spcPts val="0"/>
              </a:spcAft>
              <a:buSzPct val="75000"/>
              <a:buFont typeface="OpenSymbol"/>
              <a:buChar char="–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4pPr>
            <a:lvl5pPr marL="2160000" marR="0" lvl="4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5pPr>
            <a:lvl6pPr marL="2592000" marR="0" lvl="5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6pPr>
            <a:lvl7pPr marL="3024000" marR="0" lvl="6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7pPr>
            <a:lvl8pPr marL="3456000" marR="0" lvl="7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8pPr>
            <a:lvl9pPr marL="3887999" marR="0" lvl="8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9pPr>
          </a:lstStyle>
          <a:p>
            <a:pPr marL="0" lvl="0" indent="0" rtl="0">
              <a:lnSpc>
                <a:spcPct val="150000"/>
              </a:lnSpc>
              <a:spcBef>
                <a:spcPts val="1134"/>
              </a:spcBef>
              <a:spcAft>
                <a:spcPts val="1735"/>
              </a:spcAft>
            </a:pPr>
            <a:r>
              <a:rPr lang="bg-BG" sz="1800" b="1">
                <a:latin typeface="Bahnschrift" pitchFamily="34"/>
                <a:cs typeface="Times New Roman" pitchFamily="18"/>
              </a:rPr>
              <a:t>АР1000 –проект, неадаптиран към европейските стандарти</a:t>
            </a:r>
          </a:p>
          <a:p>
            <a:pPr marL="0" lvl="0" indent="0" rtl="0">
              <a:lnSpc>
                <a:spcPct val="150000"/>
              </a:lnSpc>
              <a:spcBef>
                <a:spcPts val="1134"/>
              </a:spcBef>
              <a:spcAft>
                <a:spcPts val="1735"/>
              </a:spcAft>
            </a:pPr>
            <a:r>
              <a:rPr lang="bg-BG" sz="1800" b="1">
                <a:latin typeface="Bahnschrift" pitchFamily="34"/>
                <a:cs typeface="Times New Roman" pitchFamily="18"/>
              </a:rPr>
              <a:t>САЩ: променливо напрежение 60 Hz; Европа: променливо напрежение 50 Hz; Различни стандарти за волтаж  </a:t>
            </a:r>
          </a:p>
          <a:p>
            <a:pPr marL="0" lvl="0" indent="0" rtl="0">
              <a:lnSpc>
                <a:spcPct val="150000"/>
              </a:lnSpc>
              <a:spcBef>
                <a:spcPts val="567"/>
              </a:spcBef>
              <a:spcAft>
                <a:spcPts val="567"/>
              </a:spcAft>
            </a:pPr>
            <a:r>
              <a:rPr lang="bg-BG" sz="1800" b="1">
                <a:latin typeface="Bahnschrift" pitchFamily="34"/>
                <a:cs typeface="Times New Roman" pitchFamily="18"/>
              </a:rPr>
              <a:t>Идеи за захранване на консуматорите в реакторният остров на 7-ми блок изцяло или частично с напрежение 60 Hz, а останалата част на блока – с 50 Hz.</a:t>
            </a:r>
          </a:p>
          <a:p>
            <a:pPr marL="0" lvl="0" indent="0" rtl="0">
              <a:lnSpc>
                <a:spcPct val="150000"/>
              </a:lnSpc>
              <a:spcBef>
                <a:spcPts val="848"/>
              </a:spcBef>
              <a:spcAft>
                <a:spcPts val="567"/>
              </a:spcAft>
            </a:pPr>
            <a:r>
              <a:rPr lang="bg-BG" sz="1800" b="1">
                <a:latin typeface="Bahnschrift" pitchFamily="34"/>
                <a:cs typeface="Times New Roman" pitchFamily="18"/>
              </a:rPr>
              <a:t>За 8-ми блок вероятно захранване изцяло на 60 Hz.</a:t>
            </a:r>
          </a:p>
          <a:p>
            <a:pPr marL="0" lvl="0" indent="0" rtl="0">
              <a:lnSpc>
                <a:spcPct val="150000"/>
              </a:lnSpc>
              <a:spcBef>
                <a:spcPts val="848"/>
              </a:spcBef>
              <a:spcAft>
                <a:spcPts val="567"/>
              </a:spcAft>
            </a:pPr>
            <a:r>
              <a:rPr lang="bg-BG" sz="1800" b="1">
                <a:latin typeface="Bahnschrift" pitchFamily="34"/>
                <a:cs typeface="Times New Roman" pitchFamily="18"/>
              </a:rPr>
              <a:t>В европейските АЕЦ никъде няма такава практика, вкл. и в 12-те реактори по дизайн на Уестингхаус.</a:t>
            </a:r>
          </a:p>
          <a:p>
            <a:pPr marL="0" lvl="0" indent="0" rtl="0">
              <a:lnSpc>
                <a:spcPct val="150000"/>
              </a:lnSpc>
              <a:spcBef>
                <a:spcPts val="848"/>
              </a:spcBef>
              <a:spcAft>
                <a:spcPts val="567"/>
              </a:spcAft>
            </a:pPr>
            <a:r>
              <a:rPr lang="bg-BG" sz="1800" b="1">
                <a:latin typeface="Bahnschrift" pitchFamily="34"/>
                <a:cs typeface="Times New Roman" pitchFamily="18"/>
              </a:rPr>
              <a:t>Необходимост от поне два допълнителни елемента преди съответните потребители – трансформатор и преобразувател на честота;</a:t>
            </a:r>
          </a:p>
          <a:p>
            <a:pPr marL="0" lvl="0" indent="0" rtl="0">
              <a:lnSpc>
                <a:spcPct val="150000"/>
              </a:lnSpc>
              <a:spcBef>
                <a:spcPts val="848"/>
              </a:spcBef>
              <a:spcAft>
                <a:spcPts val="567"/>
              </a:spcAft>
            </a:pPr>
            <a:r>
              <a:rPr lang="bg-BG" sz="1800" b="1">
                <a:latin typeface="Bahnschrift" pitchFamily="34"/>
                <a:cs typeface="Times New Roman" pitchFamily="18"/>
              </a:rPr>
              <a:t>Допълнителни откази - понижаване на надеждността - намаляване на нивото на безопасност при работа на висока мощност;</a:t>
            </a:r>
          </a:p>
          <a:p>
            <a:pPr marL="0" lvl="0" indent="0" rtl="0">
              <a:lnSpc>
                <a:spcPct val="150000"/>
              </a:lnSpc>
              <a:spcBef>
                <a:spcPts val="848"/>
              </a:spcBef>
              <a:spcAft>
                <a:spcPts val="567"/>
              </a:spcAft>
            </a:pPr>
            <a:r>
              <a:rPr lang="bg-BG" sz="1800" b="1">
                <a:latin typeface="Bahnschrift" pitchFamily="34"/>
                <a:cs typeface="Times New Roman" pitchFamily="18"/>
              </a:rPr>
              <a:t>Необходимост от сериозно препроектиране на реакторния остров на 7-ми блок, изискващо много време и огромни средства</a:t>
            </a:r>
          </a:p>
          <a:p>
            <a:pPr marL="0" lvl="0" indent="0" rtl="0">
              <a:lnSpc>
                <a:spcPct val="150000"/>
              </a:lnSpc>
              <a:spcBef>
                <a:spcPts val="848"/>
              </a:spcBef>
              <a:spcAft>
                <a:spcPts val="567"/>
              </a:spcAft>
            </a:pPr>
            <a:r>
              <a:rPr lang="bg-BG" sz="1800" b="1">
                <a:latin typeface="Bahnschrift" pitchFamily="34"/>
                <a:cs typeface="Times New Roman" pitchFamily="18"/>
              </a:rPr>
              <a:t>Надеждност на захранването на 4-те ГЦП?!?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4520" y="457200"/>
            <a:ext cx="9076680" cy="685799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2268"/>
              </a:spcBef>
              <a:spcAft>
                <a:spcPts val="2268"/>
              </a:spcAft>
              <a:buNone/>
              <a:tabLst/>
            </a:pPr>
            <a:r>
              <a:rPr lang="bg-BG" sz="2600" b="1" i="0" u="none" strike="noStrike" kern="1200" cap="none">
                <a:ln>
                  <a:noFill/>
                </a:ln>
                <a:latin typeface="Bahnschrift" pitchFamily="34"/>
                <a:ea typeface="Microsoft YaHei" pitchFamily="2"/>
                <a:cs typeface="Lucida Sans" pitchFamily="2"/>
              </a:rPr>
              <a:t>ЕДНО ОТ „ДОСТОЙНСТВАТА“ НА 7 И 8 БЛОК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4520" y="169200"/>
            <a:ext cx="9076680" cy="853919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bg-BG" sz="2000" b="1" i="0" u="none" strike="noStrike" kern="1200" cap="none">
                <a:ln>
                  <a:noFill/>
                </a:ln>
                <a:latin typeface="Bahnschrift" pitchFamily="34"/>
                <a:ea typeface="Microsoft YaHei" pitchFamily="2"/>
                <a:cs typeface="Lucida Sans" pitchFamily="2"/>
              </a:rPr>
              <a:t>19.05.2025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bg-BG" sz="2000" b="1" i="0" u="none" strike="noStrike" kern="1200" cap="none">
                <a:ln>
                  <a:noFill/>
                </a:ln>
                <a:latin typeface="Bahnschrift" pitchFamily="34"/>
                <a:ea typeface="Times New Roman" pitchFamily="2"/>
                <a:cs typeface="Times New Roman" pitchFamily="18"/>
              </a:rPr>
              <a:t>Идеи за изграждане на Data Centers в </a:t>
            </a:r>
            <a:r>
              <a:rPr lang="bg-BG" sz="2000" b="1" i="0" u="none" strike="noStrike" kern="1200" cap="none">
                <a:ln>
                  <a:noFill/>
                </a:ln>
                <a:latin typeface="Bahnschrift" pitchFamily="34"/>
                <a:ea typeface="Microsoft YaHei" pitchFamily="2"/>
                <a:cs typeface="Times New Roman" pitchFamily="18"/>
              </a:rPr>
              <a:t>Зона за превантивни защитни действия на АЕЦ Козлодуй</a:t>
            </a:r>
          </a:p>
        </p:txBody>
      </p:sp>
      <p:pic>
        <p:nvPicPr>
          <p:cNvPr id="3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11640" y="1107720"/>
            <a:ext cx="6792479" cy="4378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 noGrp="1"/>
          </p:cNvSpPr>
          <p:nvPr>
            <p:ph type="body" idx="4294967295"/>
          </p:nvPr>
        </p:nvSpPr>
        <p:spPr>
          <a:xfrm>
            <a:off x="303840" y="1107000"/>
            <a:ext cx="9297360" cy="4343400"/>
          </a:xfrm>
        </p:spPr>
        <p:txBody>
          <a:bodyPr vert="horz" anchor="t"/>
          <a:lstStyle>
            <a:defPPr marL="432000" marR="0" lvl="0" indent="-324000">
              <a:spcBef>
                <a:spcPts val="1414"/>
              </a:spcBef>
              <a:spcAft>
                <a:spcPts val="0"/>
              </a:spcAft>
              <a:buSzPct val="45000"/>
              <a:buFont typeface="OpenSymbol"/>
              <a:buNone/>
              <a:defRPr lang="en-US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defPPr>
            <a:lvl1pPr marL="432000" marR="0" lvl="0" indent="-324000">
              <a:spcBef>
                <a:spcPts val="1414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1pPr>
            <a:lvl2pPr marL="864000" marR="0" lvl="1" indent="-324000">
              <a:spcBef>
                <a:spcPts val="1131"/>
              </a:spcBef>
              <a:spcAft>
                <a:spcPts val="0"/>
              </a:spcAft>
              <a:buSzPct val="75000"/>
              <a:buFont typeface="OpenSymbol"/>
              <a:buChar char="–"/>
              <a:defRPr lang="en-US" sz="28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2pPr>
            <a:lvl3pPr marL="1295999" marR="0" lvl="2" indent="-288000">
              <a:spcBef>
                <a:spcPts val="848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4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3pPr>
            <a:lvl4pPr marL="1728000" marR="0" lvl="3" indent="-216000">
              <a:spcBef>
                <a:spcPts val="561"/>
              </a:spcBef>
              <a:spcAft>
                <a:spcPts val="0"/>
              </a:spcAft>
              <a:buSzPct val="75000"/>
              <a:buFont typeface="OpenSymbol"/>
              <a:buChar char="–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4pPr>
            <a:lvl5pPr marL="2160000" marR="0" lvl="4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5pPr>
            <a:lvl6pPr marL="2592000" marR="0" lvl="5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6pPr>
            <a:lvl7pPr marL="3024000" marR="0" lvl="6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7pPr>
            <a:lvl8pPr marL="3456000" marR="0" lvl="7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8pPr>
            <a:lvl9pPr marL="3887999" marR="0" lvl="8" indent="-216000">
              <a:spcBef>
                <a:spcPts val="281"/>
              </a:spcBef>
              <a:spcAft>
                <a:spcPts val="0"/>
              </a:spcAft>
              <a:buSzPct val="45000"/>
              <a:buFont typeface="OpenSymbol"/>
              <a:buChar char="●"/>
              <a:defRPr lang="en-US" sz="20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defRPr>
            </a:lvl9pPr>
          </a:lstStyle>
          <a:p>
            <a:pPr lvl="0" rtl="0">
              <a:buNone/>
            </a:pPr>
            <a:r>
              <a:rPr lang="bg-BG" sz="1800">
                <a:solidFill>
                  <a:srgbClr val="000000"/>
                </a:solidFill>
                <a:highlight>
                  <a:srgbClr val="FFD8CE"/>
                </a:highlight>
                <a:latin typeface="Bahnschrift" pitchFamily="34"/>
                <a:cs typeface="Times New Roman" pitchFamily="18"/>
              </a:rPr>
              <a:t>НС да престане да действа като конвент и да спре практиката на вземане на решения какво да се строи и кой да го строи.</a:t>
            </a:r>
          </a:p>
          <a:p>
            <a:pPr lvl="0" rtl="0">
              <a:buNone/>
            </a:pPr>
            <a:r>
              <a:rPr lang="bg-BG" sz="1800">
                <a:solidFill>
                  <a:srgbClr val="000000"/>
                </a:solidFill>
                <a:highlight>
                  <a:srgbClr val="FFD8CE"/>
                </a:highlight>
                <a:latin typeface="Bahnschrift" pitchFamily="34"/>
                <a:cs typeface="Times New Roman" pitchFamily="18"/>
              </a:rPr>
              <a:t>Да се спре порочната симбиоза между законодателна и изпълнителна власт, при която вместо да се контролират взаимно, действат в тандем, а отговорността се размива.</a:t>
            </a:r>
          </a:p>
          <a:p>
            <a:pPr lvl="0" rtl="0">
              <a:buNone/>
            </a:pPr>
            <a:r>
              <a:rPr lang="bg-BG" sz="1800">
                <a:solidFill>
                  <a:srgbClr val="000000"/>
                </a:solidFill>
                <a:highlight>
                  <a:srgbClr val="FFD8CE"/>
                </a:highlight>
                <a:latin typeface="Bahnschrift" pitchFamily="34"/>
                <a:cs typeface="Times New Roman" pitchFamily="18"/>
              </a:rPr>
              <a:t>Да се отменят решенията за изграждане на 7-8 блок към 2035 – 2037 г. и да се обмисли тяхното изграждане като заместващи на 5-6 блок.</a:t>
            </a:r>
          </a:p>
          <a:p>
            <a:pPr lvl="0" rtl="0">
              <a:buNone/>
            </a:pPr>
            <a:r>
              <a:rPr lang="bg-BG" sz="1800">
                <a:solidFill>
                  <a:srgbClr val="000000"/>
                </a:solidFill>
                <a:highlight>
                  <a:srgbClr val="FFD8CE"/>
                </a:highlight>
                <a:latin typeface="Bahnschrift" pitchFamily="34"/>
                <a:cs typeface="Times New Roman" pitchFamily="18"/>
              </a:rPr>
              <a:t>Да се осигури информиране на обществеността и участието й във взимането на решения.</a:t>
            </a:r>
          </a:p>
          <a:p>
            <a:pPr lvl="0" rtl="0">
              <a:buNone/>
            </a:pPr>
            <a:r>
              <a:rPr lang="bg-BG" sz="1800">
                <a:solidFill>
                  <a:srgbClr val="000000"/>
                </a:solidFill>
                <a:highlight>
                  <a:srgbClr val="FFD8CE"/>
                </a:highlight>
                <a:latin typeface="Bahnschrift" pitchFamily="34"/>
                <a:cs typeface="Times New Roman" pitchFamily="18"/>
              </a:rPr>
              <a:t>В ядрената сфера вниманието да се съсредоточи върху продължаване безопасната и ефективна работа на 5-6 блок, подновяване преработването на ОЯГ, финансиране и изграждане на ДГХ.  </a:t>
            </a:r>
          </a:p>
          <a:p>
            <a:pPr lvl="0" rtl="0">
              <a:buNone/>
            </a:pPr>
            <a:r>
              <a:rPr lang="bg-BG" sz="1800">
                <a:solidFill>
                  <a:srgbClr val="000000"/>
                </a:solidFill>
                <a:highlight>
                  <a:srgbClr val="FFD8CE"/>
                </a:highlight>
                <a:latin typeface="Bahnschrift" pitchFamily="34"/>
                <a:cs typeface="Times New Roman" pitchFamily="18"/>
              </a:rPr>
              <a:t>В електроенергетиката да се ускори работата по изграждане на батерии и ПАВЕЦ, развитие на мрежата, преосмисляне на т.н. „Зелена сделка“.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" y="457200"/>
            <a:ext cx="9601200" cy="395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bg-BG" sz="2400" b="1" i="0" u="sng" strike="noStrike" kern="1200" cap="none">
                <a:ln>
                  <a:noFill/>
                </a:ln>
                <a:uFillTx/>
                <a:latin typeface="Bahnschrift" pitchFamily="34"/>
                <a:ea typeface="Microsoft YaHei" pitchFamily="2"/>
                <a:cs typeface="Times New Roman" pitchFamily="18"/>
              </a:rPr>
              <a:t>ВМЕСТО ЗАКЛЮЧЕНИЕ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743199"/>
            <a:ext cx="9601200" cy="445319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/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bg-BG" sz="2800" b="1" i="0" u="sng" strike="noStrike" kern="1200" cap="none">
                <a:ln>
                  <a:noFill/>
                </a:ln>
                <a:solidFill>
                  <a:srgbClr val="FFFFFF"/>
                </a:solidFill>
                <a:uFillTx/>
                <a:latin typeface="Bahnschrift" pitchFamily="34"/>
                <a:ea typeface="Microsoft YaHei" pitchFamily="2"/>
                <a:cs typeface="Times New Roman" pitchFamily="18"/>
              </a:rPr>
              <a:t>БЛАГОДАРЯ ЗА ВНИМАНИЕТО!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1402</TotalTime>
  <Words>1590</Words>
  <Application>Microsoft Office PowerPoint</Application>
  <PresentationFormat>On-screen Show (4:3)</PresentationFormat>
  <Paragraphs>175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Default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IKast</dc:creator>
  <cp:lastModifiedBy>User</cp:lastModifiedBy>
  <cp:revision>18</cp:revision>
  <cp:lastPrinted>2025-07-12T21:55:05Z</cp:lastPrinted>
  <dcterms:created xsi:type="dcterms:W3CDTF">2025-07-11T16:26:55Z</dcterms:created>
  <dcterms:modified xsi:type="dcterms:W3CDTF">2025-07-18T03:42:04Z</dcterms:modified>
</cp:coreProperties>
</file>