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51" r:id="rId3"/>
    <p:sldMasterId id="2147483652" r:id="rId4"/>
    <p:sldMasterId id="2147483688" r:id="rId5"/>
    <p:sldMasterId id="2147483972" r:id="rId6"/>
  </p:sldMasterIdLst>
  <p:notesMasterIdLst>
    <p:notesMasterId r:id="rId26"/>
  </p:notesMasterIdLst>
  <p:handoutMasterIdLst>
    <p:handoutMasterId r:id="rId27"/>
  </p:handoutMasterIdLst>
  <p:sldIdLst>
    <p:sldId id="256" r:id="rId7"/>
    <p:sldId id="334" r:id="rId8"/>
    <p:sldId id="341" r:id="rId9"/>
    <p:sldId id="344" r:id="rId10"/>
    <p:sldId id="347" r:id="rId11"/>
    <p:sldId id="346" r:id="rId12"/>
    <p:sldId id="348" r:id="rId13"/>
    <p:sldId id="349" r:id="rId14"/>
    <p:sldId id="350" r:id="rId15"/>
    <p:sldId id="351" r:id="rId16"/>
    <p:sldId id="352" r:id="rId17"/>
    <p:sldId id="353" r:id="rId18"/>
    <p:sldId id="354" r:id="rId19"/>
    <p:sldId id="355" r:id="rId20"/>
    <p:sldId id="356" r:id="rId21"/>
    <p:sldId id="357" r:id="rId22"/>
    <p:sldId id="358" r:id="rId23"/>
    <p:sldId id="359" r:id="rId24"/>
    <p:sldId id="284" r:id="rId25"/>
  </p:sldIdLst>
  <p:sldSz cx="9144000" cy="6858000" type="screen4x3"/>
  <p:notesSz cx="6858000" cy="9144000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mo Stoilov" initials="DS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76825" autoAdjust="0"/>
  </p:normalViewPr>
  <p:slideViewPr>
    <p:cSldViewPr>
      <p:cViewPr varScale="1">
        <p:scale>
          <a:sx n="57" d="100"/>
          <a:sy n="57" d="100"/>
        </p:scale>
        <p:origin x="130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522"/>
    </p:cViewPr>
  </p:sorterViewPr>
  <p:notesViewPr>
    <p:cSldViewPr>
      <p:cViewPr varScale="1">
        <p:scale>
          <a:sx n="83" d="100"/>
          <a:sy n="83" d="100"/>
        </p:scale>
        <p:origin x="-39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CFC46B2-9D8A-4073-AE3C-D4DDADA42E46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8177380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84F38-5DFB-49E7-AF44-AAFF4022E63E}" type="datetimeFigureOut">
              <a:rPr lang="bg-BG" smtClean="0"/>
              <a:t>25.6.2025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72DAC-5CED-4CD6-A8E7-F5D6F461D86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9549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72DAC-5CED-4CD6-A8E7-F5D6F461D86D}" type="slidenum">
              <a:rPr lang="bg-BG" smtClean="0"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735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72DAC-5CED-4CD6-A8E7-F5D6F461D86D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53406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72DAC-5CED-4CD6-A8E7-F5D6F461D86D}" type="slidenum">
              <a:rPr lang="bg-BG" smtClean="0"/>
              <a:t>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90785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72DAC-5CED-4CD6-A8E7-F5D6F461D86D}" type="slidenum">
              <a:rPr lang="bg-BG" smtClean="0"/>
              <a:t>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87099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72DAC-5CED-4CD6-A8E7-F5D6F461D86D}" type="slidenum">
              <a:rPr lang="bg-BG" smtClean="0"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96604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</a:t>
            </a:r>
            <a:r>
              <a:rPr lang="ru-RU" dirty="0" err="1" smtClean="0"/>
              <a:t>цитираната</a:t>
            </a:r>
            <a:r>
              <a:rPr lang="ru-RU" dirty="0" smtClean="0"/>
              <a:t> Методология </a:t>
            </a:r>
            <a:r>
              <a:rPr lang="ru-RU" dirty="0" err="1" smtClean="0"/>
              <a:t>ще</a:t>
            </a:r>
            <a:r>
              <a:rPr lang="ru-RU" dirty="0" smtClean="0"/>
              <a:t> намерите знания и за </a:t>
            </a:r>
            <a:r>
              <a:rPr lang="ru-RU" dirty="0" err="1" smtClean="0"/>
              <a:t>модернизираните</a:t>
            </a:r>
            <a:r>
              <a:rPr lang="ru-RU" dirty="0" smtClean="0"/>
              <a:t> </a:t>
            </a:r>
            <a:r>
              <a:rPr lang="ru-RU" dirty="0" err="1" smtClean="0"/>
              <a:t>средни</a:t>
            </a:r>
            <a:r>
              <a:rPr lang="ru-RU" dirty="0" smtClean="0"/>
              <a:t> </a:t>
            </a:r>
            <a:r>
              <a:rPr lang="ru-RU" dirty="0" err="1" smtClean="0"/>
              <a:t>изгладени</a:t>
            </a:r>
            <a:r>
              <a:rPr lang="ru-RU" dirty="0" smtClean="0"/>
              <a:t> цени, </a:t>
            </a:r>
            <a:r>
              <a:rPr lang="ru-RU" dirty="0" err="1" smtClean="0"/>
              <a:t>които</a:t>
            </a:r>
            <a:r>
              <a:rPr lang="ru-RU" dirty="0" smtClean="0"/>
              <a:t> </a:t>
            </a:r>
            <a:r>
              <a:rPr lang="ru-RU" dirty="0" err="1" smtClean="0"/>
              <a:t>включват</a:t>
            </a:r>
            <a:r>
              <a:rPr lang="ru-RU" dirty="0" smtClean="0"/>
              <a:t> и </a:t>
            </a:r>
            <a:r>
              <a:rPr lang="ru-RU" dirty="0" err="1" smtClean="0"/>
              <a:t>разходите</a:t>
            </a:r>
            <a:r>
              <a:rPr lang="ru-RU" dirty="0" smtClean="0"/>
              <a:t> </a:t>
            </a:r>
            <a:r>
              <a:rPr lang="ru-RU" dirty="0" err="1" smtClean="0"/>
              <a:t>поради</a:t>
            </a:r>
            <a:r>
              <a:rPr lang="ru-RU" dirty="0" smtClean="0"/>
              <a:t> </a:t>
            </a:r>
            <a:r>
              <a:rPr lang="ru-RU" dirty="0" err="1" smtClean="0"/>
              <a:t>пресекваемост</a:t>
            </a:r>
            <a:r>
              <a:rPr lang="ru-RU" dirty="0" smtClean="0"/>
              <a:t> на </a:t>
            </a:r>
            <a:r>
              <a:rPr lang="ru-RU" dirty="0" err="1" smtClean="0"/>
              <a:t>възобновяемите</a:t>
            </a:r>
            <a:r>
              <a:rPr lang="ru-RU" dirty="0" smtClean="0"/>
              <a:t> </a:t>
            </a:r>
            <a:r>
              <a:rPr lang="ru-RU" dirty="0" err="1" smtClean="0"/>
              <a:t>източници</a:t>
            </a:r>
            <a:r>
              <a:rPr lang="ru-RU" dirty="0" smtClean="0"/>
              <a:t>, и </a:t>
            </a:r>
            <a:r>
              <a:rPr lang="ru-RU" dirty="0" err="1" smtClean="0"/>
              <a:t>разходите</a:t>
            </a:r>
            <a:r>
              <a:rPr lang="ru-RU" dirty="0" smtClean="0"/>
              <a:t> за </a:t>
            </a:r>
            <a:r>
              <a:rPr lang="ru-RU" dirty="0" err="1" smtClean="0"/>
              <a:t>присъединяване</a:t>
            </a:r>
            <a:r>
              <a:rPr lang="ru-RU" dirty="0" smtClean="0"/>
              <a:t> и пр.</a:t>
            </a:r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72DAC-5CED-4CD6-A8E7-F5D6F461D86D}" type="slidenum">
              <a:rPr lang="bg-BG" smtClean="0"/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5750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72DAC-5CED-4CD6-A8E7-F5D6F461D86D}" type="slidenum">
              <a:rPr lang="bg-BG" smtClean="0"/>
              <a:t>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7767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* </a:t>
            </a:r>
            <a:r>
              <a:rPr lang="ru-RU" dirty="0" smtClean="0"/>
              <a:t>Които съществуват от дълго време и затова са известни и общоприемливи, а не АР 1000 или пропагандираните на зелено малки модулни реактори. </a:t>
            </a:r>
            <a:r>
              <a:rPr lang="ru-RU" baseline="0" dirty="0" smtClean="0"/>
              <a:t> 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72DAC-5CED-4CD6-A8E7-F5D6F461D86D}" type="slidenum">
              <a:rPr lang="bg-BG" smtClean="0"/>
              <a:t>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4779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72DAC-5CED-4CD6-A8E7-F5D6F461D86D}" type="slidenum">
              <a:rPr lang="bg-BG" smtClean="0"/>
              <a:t>10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818851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72DAC-5CED-4CD6-A8E7-F5D6F461D86D}" type="slidenum">
              <a:rPr lang="bg-BG" smtClean="0"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42726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72DAC-5CED-4CD6-A8E7-F5D6F461D86D}" type="slidenum">
              <a:rPr lang="bg-BG" smtClean="0"/>
              <a:t>12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979697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72DAC-5CED-4CD6-A8E7-F5D6F461D86D}" type="slidenum">
              <a:rPr lang="bg-BG" smtClean="0"/>
              <a:t>13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58368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72DAC-5CED-4CD6-A8E7-F5D6F461D86D}" type="slidenum">
              <a:rPr lang="bg-BG" smtClean="0"/>
              <a:t>14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49162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72DAC-5CED-4CD6-A8E7-F5D6F461D86D}" type="slidenum">
              <a:rPr lang="bg-BG" smtClean="0"/>
              <a:t>15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858111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72DAC-5CED-4CD6-A8E7-F5D6F461D86D}" type="slidenum">
              <a:rPr lang="bg-BG" smtClean="0"/>
              <a:t>16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736227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72DAC-5CED-4CD6-A8E7-F5D6F461D86D}" type="slidenum">
              <a:rPr lang="bg-BG" smtClean="0"/>
              <a:t>17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1310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72DAC-5CED-4CD6-A8E7-F5D6F461D86D}" type="slidenum">
              <a:rPr lang="bg-BG" smtClean="0"/>
              <a:t>18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02472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88F93-EA29-40A3-92FB-4CDBE12F8159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86342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64BBF-F17C-417B-9D32-39D9C93CE4CE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252646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9EE4B-5D34-4FE9-A664-7F570AFD4416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904143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F8F60-FAAD-4457-9926-BC2B17B57F61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211973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43F19-D229-4EB5-9C90-8064A199A672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469577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15F4B5-4EB0-47AA-9706-6D1BE7467950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96940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D6699-ACB3-4042-A911-D78ED078CBF5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254034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3D799-102A-4FD1-A056-FD4CA7FA4080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312645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C69304-70BF-4F5A-8F0A-B07EB312E7C3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84559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7F847C-835A-44F6-B657-95656B7927E4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140116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1E91A-8DA3-4509-A0B1-8822076A01F1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063702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D7984-B6ED-4D2A-A13A-EBC138953F1E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028564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10636-D556-4F53-9875-0D46153C2CC8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027415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9BCCE-E7CA-4200-AD11-02C98A5A4B27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6484195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399A1-D9A1-4B4A-8085-4A9589CC43AB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83964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254B9-BEBE-4EAF-AE2D-48225559A6EE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42928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D8A69-711C-4D4F-AF54-997ACD4EF463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12891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410D92-161D-4F47-B46B-6DF8D12CDC92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5016712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EA7D5-79B7-44D4-B7D3-210AECD461B9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9706427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20587-33A7-4589-ADF1-1E68E06C7555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2802252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E0988E-8123-4B49-90BA-CDB4395D6611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9253523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9AF97-E80E-4D87-AF00-7070A7FCCFE0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417544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1DDB8-E7A8-4623-9286-D378036626A0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969669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B45AE-0EDD-43CC-9BC2-6CC8A34740F2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723493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BAE6F2-4DA5-409E-916A-233C8C1BD196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114733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2CEB8-A966-4A76-A828-F9B16AE619B7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8171729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7FE18-E37B-4929-9372-AA877572F8F1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8718978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5B480-5EB5-489E-8CB2-408ACBB51A7C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9820652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876FA-0AAB-4C50-A405-874B3CF60666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8455242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566973-6BFB-4FE5-BE1C-90AFDB54FAD7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261551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03732-FB69-4EE5-831A-58662565E527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175922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43550-9405-4273-8276-4D2AA50A23AA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3654045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73DE5-6911-44AB-9FBB-D077923909A2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951552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6347A-3053-4D16-B104-36AD64DC614F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0036926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EFC40-2437-4E48-92FB-54871D897E0A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1276786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08F7B-875F-426E-A66C-E8C7942B8901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8988949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58154-A42A-4A7F-9682-1C7462870FE8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4156569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C74EC-7577-4CF0-880E-58C26AC468E6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2459163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01024-5493-422E-A630-E3650FAE1823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732825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65E3B-7EE0-41CE-B185-0508BF8CA33B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3624067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57527-7FF6-45C5-AF62-31087B6E88C4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9427735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0FD3D-AD99-45F6-8EDF-75C6C85869BC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0685486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190AB-2D9A-412B-B844-D52B051387DE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1945295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75ED14-9C10-47FC-9622-3B5D52434424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880478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FE4B2-32F8-4E28-9265-6C440774B9F3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4866320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10222-ECD8-40C4-9C8F-925D767EEBF2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357864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B8ADB-74A8-49A5-9788-C2B4688F5973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1828030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703FA-1A89-44D7-A6FD-1E6C771AD56B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7429429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97607-7568-4634-AC54-393D8A1A4D15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640679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C74EC-7577-4CF0-880E-58C26AC468E6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7571940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B9071C-CA4B-4B6B-B7C0-3F4B7DE49362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12707820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245D7-8460-4839-B925-29FED65BD779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14810873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C30DA-D17C-44AB-BEAA-42442A5CC9CD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6875389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3DD391-A2C1-4F8D-BE14-D560204413E4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14069981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3710F-012D-4802-9712-E221C546C0EF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14055885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640AD-F359-45E6-9383-F845B0CABC47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17367809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755AB-9CC7-4149-AF52-F698B1C0FECC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37786629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86604-C73D-463E-824A-9D79406A0A01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17205200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3A7D3-ABF1-47D2-BAD4-73EC5A586C65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29964396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3B9E2-6D58-436D-9D7D-0421E4B2A091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217118216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56D17-9F14-49A8-8B38-8D76E325E536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  <p:extLst>
      <p:ext uri="{BB962C8B-B14F-4D97-AF65-F5344CB8AC3E}">
        <p14:creationId xmlns:p14="http://schemas.microsoft.com/office/powerpoint/2010/main" val="162636482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901024-5493-422E-A630-E3650FAE1823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3746345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965E3B-7EE0-41CE-B185-0508BF8CA33B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3107725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57527-7FF6-45C5-AF62-31087B6E88C4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731850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70FD3D-AD99-45F6-8EDF-75C6C85869BC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6122432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E190AB-2D9A-412B-B844-D52B051387DE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0310875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75ED14-9C10-47FC-9622-3B5D52434424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7921226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EFE4B2-32F8-4E28-9265-6C440774B9F3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7494627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A10222-ECD8-40C4-9C8F-925D767EEBF2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75121140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2B8ADB-74A8-49A5-9788-C2B4688F5973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374641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0703FA-1A89-44D7-A6FD-1E6C771AD56B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6855359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697607-7568-4634-AC54-393D8A1A4D15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104374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4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74EE449-D8C2-4F3E-A216-64135F2A0E25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FFEC47B-C929-48A7-85BF-CD6AA8E6EC4C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cambiar el estilo de título	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1232474-719A-49DE-B010-3C7BF5E87845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cambiar el estilo de título	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A3C48DE-034C-4810-B8C8-672B7FAA9044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3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 descr="slide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-242888"/>
            <a:ext cx="9753600" cy="731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en-US" smtClean="0"/>
              <a:t>Click to edit Master title style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en-US" smtClean="0"/>
              <a:t>Click to edit Master text styles</a:t>
            </a:r>
          </a:p>
          <a:p>
            <a:pPr lvl="1"/>
            <a:r>
              <a:rPr lang="bg-BG" altLang="en-US" smtClean="0"/>
              <a:t>Second level</a:t>
            </a:r>
          </a:p>
          <a:p>
            <a:pPr lvl="2"/>
            <a:r>
              <a:rPr lang="bg-BG" altLang="en-US" smtClean="0"/>
              <a:t>Third level</a:t>
            </a:r>
          </a:p>
          <a:p>
            <a:pPr lvl="3"/>
            <a:r>
              <a:rPr lang="bg-BG" altLang="en-US" smtClean="0"/>
              <a:t>Fourth level</a:t>
            </a:r>
          </a:p>
          <a:p>
            <a:pPr lvl="4"/>
            <a:r>
              <a:rPr lang="bg-BG" altLang="en-US" smtClean="0"/>
              <a:t>Fifth level</a:t>
            </a:r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bg-BG" altLang="en-US"/>
          </a:p>
        </p:txBody>
      </p:sp>
      <p:sp>
        <p:nvSpPr>
          <p:cNvPr id="164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E36C12-2FB1-451C-A46D-9A6763FF410A}" type="slidenum">
              <a:rPr lang="bg-BG" altLang="en-US"/>
              <a:pPr>
                <a:defRPr/>
              </a:pPr>
              <a:t>‹#›</a:t>
            </a:fld>
            <a:endParaRPr lang="bg-BG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74EE449-D8C2-4F3E-A216-64135F2A0E25}" type="slidenum">
              <a:rPr lang="es-ES" altLang="en-US" smtClean="0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89396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2924944"/>
            <a:ext cx="8281988" cy="172819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altLang="en-US" sz="4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Пороци на националния план "Енергетика и климат" свързани с нови ядрени мощности </a:t>
            </a:r>
            <a:r>
              <a:rPr lang="bg-BG" altLang="en-US" sz="4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 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907704" y="5373216"/>
            <a:ext cx="655198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anchor="ctr"/>
          <a:lstStyle>
            <a:lvl1pPr algn="r">
              <a:defRPr sz="3600">
                <a:solidFill>
                  <a:schemeClr val="bg1"/>
                </a:solidFill>
                <a:latin typeface="Microsoft Sans Serif" pitchFamily="34" charset="0"/>
              </a:defRPr>
            </a:lvl1pPr>
            <a:lvl2pPr algn="r">
              <a:defRPr sz="3600">
                <a:solidFill>
                  <a:schemeClr val="bg1"/>
                </a:solidFill>
                <a:latin typeface="Microsoft Sans Serif" pitchFamily="34" charset="0"/>
              </a:defRPr>
            </a:lvl2pPr>
            <a:lvl3pPr algn="r">
              <a:defRPr sz="3600">
                <a:solidFill>
                  <a:schemeClr val="bg1"/>
                </a:solidFill>
                <a:latin typeface="Microsoft Sans Serif" pitchFamily="34" charset="0"/>
              </a:defRPr>
            </a:lvl3pPr>
            <a:lvl4pPr algn="r">
              <a:defRPr sz="3600">
                <a:solidFill>
                  <a:schemeClr val="bg1"/>
                </a:solidFill>
                <a:latin typeface="Microsoft Sans Serif" pitchFamily="34" charset="0"/>
              </a:defRPr>
            </a:lvl4pPr>
            <a:lvl5pPr algn="r">
              <a:defRPr sz="3600">
                <a:solidFill>
                  <a:schemeClr val="bg1"/>
                </a:solidFill>
                <a:latin typeface="Microsoft Sans Serif" pitchFamily="34" charset="0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Microsoft Sans Serif" pitchFamily="34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Microsoft Sans Serif" pitchFamily="34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Microsoft Sans Serif" pitchFamily="34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Microsoft Sans Serif" pitchFamily="34" charset="0"/>
              </a:defRPr>
            </a:lvl9pPr>
          </a:lstStyle>
          <a:p>
            <a:pPr algn="ctr">
              <a:defRPr/>
            </a:pPr>
            <a:r>
              <a:rPr lang="bg-BG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проф. Димо Стоилов, </a:t>
            </a:r>
            <a:r>
              <a:rPr lang="bg-BG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специалист </a:t>
            </a:r>
            <a:r>
              <a:rPr lang="bg-BG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по </a:t>
            </a:r>
            <a:r>
              <a:rPr lang="bg-BG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стратегиче</a:t>
            </a:r>
            <a:r>
              <a:rPr lang="bg-BG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ско </a:t>
            </a:r>
            <a:r>
              <a:rPr lang="bg-BG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енергийно планиране</a:t>
            </a:r>
            <a:endParaRPr lang="en-US" altLang="en-US" sz="2800" b="1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  <a:p>
            <a:pPr algn="ctr">
              <a:defRPr/>
            </a:pPr>
            <a:endParaRPr lang="bg-BG" altLang="en-US" sz="2000" b="1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0" y="24342"/>
            <a:ext cx="6408712" cy="1316426"/>
          </a:xfrm>
          <a:noFill/>
        </p:spPr>
        <p:txBody>
          <a:bodyPr>
            <a:normAutofit fontScale="92500" lnSpcReduction="10000"/>
          </a:bodyPr>
          <a:lstStyle/>
          <a:p>
            <a:r>
              <a:rPr lang="ru-RU" sz="2400" b="1" dirty="0" smtClean="0"/>
              <a:t>Дискусия:</a:t>
            </a:r>
            <a:r>
              <a:rPr lang="ru-RU" sz="2400" b="1" i="1" dirty="0" smtClean="0"/>
              <a:t> </a:t>
            </a:r>
            <a:r>
              <a:rPr lang="bg-BG" sz="2400" b="1" dirty="0" smtClean="0"/>
              <a:t>Ядрената карта в енергийния преход - и</a:t>
            </a:r>
            <a:r>
              <a:rPr lang="ru-RU" sz="2400" b="1" dirty="0" smtClean="0"/>
              <a:t>ма </a:t>
            </a:r>
            <a:r>
              <a:rPr lang="ru-RU" sz="2400" b="1" dirty="0"/>
              <a:t>ли нужда от нова ядрена </a:t>
            </a:r>
            <a:r>
              <a:rPr lang="ru-RU" sz="2400" b="1" dirty="0" smtClean="0"/>
              <a:t>мощност в България</a:t>
            </a:r>
            <a:r>
              <a:rPr lang="ru-RU" sz="2400" b="1" dirty="0"/>
              <a:t>? </a:t>
            </a:r>
            <a:endParaRPr lang="ru-RU" sz="2400" b="1" dirty="0" smtClean="0"/>
          </a:p>
          <a:p>
            <a:r>
              <a:rPr lang="ru-RU" sz="2400" b="1" dirty="0" smtClean="0"/>
              <a:t>25.06.2025 г. </a:t>
            </a:r>
            <a:endParaRPr lang="bg-BG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539" y="944724"/>
            <a:ext cx="352479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453650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	</a:t>
            </a:r>
            <a:r>
              <a:rPr lang="bg-BG" sz="2400" dirty="0" smtClean="0"/>
              <a:t>Преди всичко приемете моята благодарност за поканата да участвам във Вашата дискусия по темата за енергийния преход.  </a:t>
            </a:r>
          </a:p>
          <a:p>
            <a:pPr marL="0" indent="0" algn="just">
              <a:buNone/>
            </a:pPr>
            <a:r>
              <a:rPr lang="bg-BG" sz="2400" dirty="0" smtClean="0"/>
              <a:t>	При предходната дискусия миналата година отговорих на въпроса дали в </a:t>
            </a:r>
            <a:r>
              <a:rPr lang="bg-BG" sz="2400" dirty="0"/>
              <a:t>България има нужда от нова ядрена </a:t>
            </a:r>
            <a:r>
              <a:rPr lang="bg-BG" sz="2400" dirty="0" smtClean="0"/>
              <a:t>мощност. Искам да припомня, че изчерпателният отговор, подкрепен с многоаспектни и подробни аргументи се съдържа в съставеното и изпратено от мен О</a:t>
            </a:r>
            <a:r>
              <a:rPr lang="ru-RU" sz="2400" dirty="0" smtClean="0"/>
              <a:t>ткрито </a:t>
            </a:r>
            <a:r>
              <a:rPr lang="ru-RU" sz="2400" dirty="0"/>
              <a:t>писмо до </a:t>
            </a:r>
            <a:r>
              <a:rPr lang="ru-RU" sz="2400" dirty="0" smtClean="0"/>
              <a:t>Президента, Министър-председателя</a:t>
            </a:r>
            <a:r>
              <a:rPr lang="ru-RU" sz="2400" dirty="0"/>
              <a:t>, </a:t>
            </a:r>
            <a:r>
              <a:rPr lang="ru-RU" sz="2400" dirty="0" smtClean="0"/>
              <a:t>Председателя </a:t>
            </a:r>
            <a:r>
              <a:rPr lang="ru-RU" sz="2400" dirty="0"/>
              <a:t>на НС, </a:t>
            </a:r>
            <a:r>
              <a:rPr lang="ru-RU" sz="2400" dirty="0" smtClean="0"/>
              <a:t>Главния прокурор</a:t>
            </a:r>
            <a:r>
              <a:rPr lang="ru-RU" sz="2400" dirty="0"/>
              <a:t> </a:t>
            </a:r>
            <a:r>
              <a:rPr lang="ru-RU" sz="2400" dirty="0" smtClean="0"/>
              <a:t>и </a:t>
            </a:r>
            <a:r>
              <a:rPr lang="ru-RU" sz="2400" dirty="0"/>
              <a:t>Председателя на </a:t>
            </a:r>
            <a:r>
              <a:rPr lang="ru-RU" sz="2400" dirty="0" smtClean="0"/>
              <a:t>БАН. </a:t>
            </a:r>
          </a:p>
          <a:p>
            <a:pPr marL="0" indent="0" algn="just">
              <a:buNone/>
            </a:pPr>
            <a:r>
              <a:rPr lang="ru-RU" sz="2400" dirty="0" smtClean="0"/>
              <a:t>	Писмото </a:t>
            </a:r>
            <a:r>
              <a:rPr lang="ru-RU" sz="2400" dirty="0"/>
              <a:t>бе заведено в деловодствата на съответните държавни  институции на 10 януари </a:t>
            </a:r>
            <a:r>
              <a:rPr lang="ru-RU" sz="2400" dirty="0" smtClean="0"/>
              <a:t>2024 година</a:t>
            </a:r>
            <a:r>
              <a:rPr lang="ru-RU" sz="2400" dirty="0"/>
              <a:t>. Както можете да предположите, досега нито една институция не е отговорила. </a:t>
            </a:r>
            <a:r>
              <a:rPr lang="ru-RU" sz="2400" dirty="0" smtClean="0"/>
              <a:t>Но все пак имаше последици: в началото на тази година бях уволнен като сътрудник на Института за ядрени изследвания и ядрена енергетика при БАН, а сайтът, където писмото беше публикувано заедно с други </a:t>
            </a:r>
            <a:r>
              <a:rPr lang="ru-RU" sz="2400" dirty="0"/>
              <a:t>документи </a:t>
            </a:r>
            <a:r>
              <a:rPr lang="ru-RU" sz="2400" dirty="0" smtClean="0"/>
              <a:t>по проекта, ръководен от мен, беше закрит, в резултат на отказа на директора на института да бъде платено за поддържането му, въпреки наличните целеви средства по проекта. </a:t>
            </a:r>
            <a:endParaRPr lang="ru-RU" sz="2400" dirty="0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30338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en-US" sz="2400" dirty="0" smtClean="0">
                <a:solidFill>
                  <a:schemeClr val="bg2"/>
                </a:solidFill>
              </a:rPr>
              <a:t>. </a:t>
            </a:r>
            <a:endParaRPr lang="bg-BG" alt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8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2199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sz="2000" dirty="0"/>
              <a:t>	</a:t>
            </a:r>
            <a:endParaRPr lang="bg-BG" sz="2000" dirty="0" smtClean="0"/>
          </a:p>
          <a:p>
            <a:pPr marL="0" indent="0" algn="just">
              <a:buNone/>
            </a:pPr>
            <a:r>
              <a:rPr lang="bg-BG" sz="2000" dirty="0"/>
              <a:t>	</a:t>
            </a:r>
            <a:r>
              <a:rPr lang="ru-RU" sz="2400" dirty="0" smtClean="0"/>
              <a:t>Затова, който иска да получи и използва Откритото писмо нека да ми пише </a:t>
            </a:r>
            <a:r>
              <a:rPr lang="bg-BG" sz="2400" dirty="0" smtClean="0"/>
              <a:t>на</a:t>
            </a:r>
            <a:r>
              <a:rPr lang="ru-RU" sz="2400" dirty="0" smtClean="0"/>
              <a:t> </a:t>
            </a:r>
            <a:r>
              <a:rPr lang="en-US" sz="2400" dirty="0" smtClean="0"/>
              <a:t>e-</a:t>
            </a:r>
            <a:r>
              <a:rPr lang="bg-BG" sz="2400" dirty="0" smtClean="0"/>
              <a:t>мейла (</a:t>
            </a:r>
            <a:r>
              <a:rPr lang="en-US" sz="2400" dirty="0" smtClean="0"/>
              <a:t>dgstoilov@yahoo.com)</a:t>
            </a:r>
            <a:r>
              <a:rPr lang="ru-RU" sz="2400" dirty="0" smtClean="0"/>
              <a:t>. </a:t>
            </a:r>
            <a:endParaRPr lang="ru-RU" sz="2400" dirty="0"/>
          </a:p>
          <a:p>
            <a:pPr marL="0" indent="0" algn="just">
              <a:buNone/>
            </a:pPr>
            <a:r>
              <a:rPr lang="ru-RU" sz="2400" dirty="0" smtClean="0"/>
              <a:t>	Днес бих искал да допълня вече изложените факти и анализи с разглеждане на пороци </a:t>
            </a:r>
            <a:r>
              <a:rPr lang="ru-RU" sz="2400" dirty="0"/>
              <a:t>на националния план "Енергетика и климат" свързани с </a:t>
            </a:r>
            <a:r>
              <a:rPr lang="ru-RU" sz="2400" dirty="0" smtClean="0"/>
              <a:t>планираното използване на нови </a:t>
            </a:r>
            <a:r>
              <a:rPr lang="ru-RU" sz="2400" dirty="0"/>
              <a:t>ядрени </a:t>
            </a:r>
            <a:r>
              <a:rPr lang="ru-RU" sz="2400" dirty="0" smtClean="0"/>
              <a:t>мощности у нас.</a:t>
            </a:r>
            <a:endParaRPr lang="ru-RU" sz="2400" dirty="0"/>
          </a:p>
          <a:p>
            <a:pPr marL="0" indent="0" algn="just">
              <a:buNone/>
            </a:pPr>
            <a:r>
              <a:rPr lang="ru-RU" sz="2400" dirty="0" smtClean="0"/>
              <a:t> 	Понятието </a:t>
            </a:r>
            <a:r>
              <a:rPr lang="ru-RU" sz="2400" dirty="0"/>
              <a:t>„порок“ съобразно научната литература изразява смисъл на недостатък, нарушение, грешка, отклонение, несъответствие с норма, физически или икономически закон. </a:t>
            </a:r>
            <a:r>
              <a:rPr lang="ru-RU" sz="2400" dirty="0" smtClean="0"/>
              <a:t>Представените тук пороци </a:t>
            </a:r>
            <a:r>
              <a:rPr lang="ru-RU" sz="2400" dirty="0"/>
              <a:t>не трябва да се възприемат като неуважение към съставителите и утвърдителите на плана, а като описание на факти, грешките в които да бъдат </a:t>
            </a:r>
            <a:r>
              <a:rPr lang="ru-RU" sz="2400" dirty="0" smtClean="0"/>
              <a:t>поправени през </a:t>
            </a:r>
            <a:r>
              <a:rPr lang="ru-RU" sz="2400" dirty="0"/>
              <a:t>следващите години, така че </a:t>
            </a:r>
            <a:r>
              <a:rPr lang="ru-RU" sz="2400" dirty="0" smtClean="0"/>
              <a:t>да </a:t>
            </a:r>
            <a:r>
              <a:rPr lang="ru-RU" sz="2400" dirty="0"/>
              <a:t>се </a:t>
            </a:r>
            <a:r>
              <a:rPr lang="ru-RU" sz="2400" dirty="0" smtClean="0"/>
              <a:t>насочи </a:t>
            </a:r>
            <a:r>
              <a:rPr lang="ru-RU" sz="2400" dirty="0"/>
              <a:t>държавата </a:t>
            </a:r>
            <a:r>
              <a:rPr lang="ru-RU" sz="2400" dirty="0" smtClean="0"/>
              <a:t>към укрепващо/държеливо </a:t>
            </a:r>
            <a:r>
              <a:rPr lang="ru-RU" sz="2400" dirty="0"/>
              <a:t>развитие. 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/>
              <a:t>	</a:t>
            </a:r>
            <a:r>
              <a:rPr lang="ru-RU" sz="2400" dirty="0" smtClean="0"/>
              <a:t>Разбира се, планът има и много достойнства, които не се нуждаят от поправки и естествено ще бъдат доразвивани.   </a:t>
            </a:r>
          </a:p>
          <a:p>
            <a:pPr marL="0" indent="0" algn="just">
              <a:buNone/>
            </a:pPr>
            <a:r>
              <a:rPr lang="ru-RU" sz="2400" dirty="0"/>
              <a:t>	</a:t>
            </a:r>
            <a:endParaRPr lang="ru-RU" sz="2400" dirty="0" smtClean="0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30338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en-US" sz="2400" dirty="0" smtClean="0">
                <a:solidFill>
                  <a:schemeClr val="bg2"/>
                </a:solidFill>
              </a:rPr>
              <a:t>. </a:t>
            </a:r>
            <a:endParaRPr lang="bg-BG" alt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19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2199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sz="2000" dirty="0"/>
              <a:t>	</a:t>
            </a:r>
            <a:r>
              <a:rPr lang="ru-RU" sz="2400" dirty="0" smtClean="0"/>
              <a:t>Пороците </a:t>
            </a:r>
            <a:r>
              <a:rPr lang="ru-RU" sz="2400" dirty="0"/>
              <a:t>могат да се обяснят с факта, че в България няма специалисти и институционален потенциал за разработване на такъв план, поради което планът е съставен от консултантската организация „Deloitte and Е3Modelling</a:t>
            </a:r>
            <a:r>
              <a:rPr lang="ru-RU" sz="2400" dirty="0" smtClean="0"/>
              <a:t>“, но едва ли това е единствената причина. Вероятната по-важна причина е геоикономически </a:t>
            </a:r>
            <a:r>
              <a:rPr lang="ru-RU" sz="2400" dirty="0"/>
              <a:t>натиск, прокарван от </a:t>
            </a:r>
            <a:r>
              <a:rPr lang="ru-RU" sz="2400" dirty="0" smtClean="0"/>
              <a:t>политици, чиято алчност </a:t>
            </a:r>
            <a:r>
              <a:rPr lang="ru-RU" sz="2400" dirty="0"/>
              <a:t>или сервилност ги заблуждава и те не могат да оценят променените реалности, които ще им докарат загуби, а не </a:t>
            </a:r>
            <a:r>
              <a:rPr lang="ru-RU" sz="2400" dirty="0" smtClean="0"/>
              <a:t>бленуваните </a:t>
            </a:r>
            <a:r>
              <a:rPr lang="ru-RU" sz="2400" dirty="0"/>
              <a:t>печалби. 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 smtClean="0"/>
              <a:t>	През 2024 г. Европейската </a:t>
            </a:r>
            <a:r>
              <a:rPr lang="ru-RU" sz="2400" dirty="0"/>
              <a:t>комисия приемаше от страните техните актуализирани национални съвместни планове за енергетика и климат. На 27 май тази година Европейската комисия изпрати на Европейския парламент, на Съвета, на Европейския комитет по икономика и общество, както и на Комитета за районите, своята преценка относно постигането на набелязаните цели за развитие на съюза към 2030 г., основана на представените актуализирани планове. Там се съдържат и бележките на комисията по представения български </a:t>
            </a:r>
            <a:r>
              <a:rPr lang="ru-RU" sz="2400" dirty="0" smtClean="0"/>
              <a:t>план. </a:t>
            </a:r>
          </a:p>
          <a:p>
            <a:pPr marL="0" indent="0" algn="just">
              <a:buNone/>
            </a:pPr>
            <a:r>
              <a:rPr lang="ru-RU" sz="2400" dirty="0"/>
              <a:t>	</a:t>
            </a:r>
            <a:endParaRPr lang="ru-RU" sz="2400" dirty="0" smtClean="0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30338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en-US" sz="2400" dirty="0" smtClean="0">
                <a:solidFill>
                  <a:schemeClr val="bg2"/>
                </a:solidFill>
              </a:rPr>
              <a:t>. </a:t>
            </a:r>
            <a:endParaRPr lang="bg-BG" alt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66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2199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	</a:t>
            </a:r>
            <a:r>
              <a:rPr lang="ru-RU" sz="2400" dirty="0"/>
              <a:t>	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/>
              <a:t>	</a:t>
            </a:r>
            <a:r>
              <a:rPr lang="ru-RU" sz="2400" dirty="0" smtClean="0"/>
              <a:t>Разсъждавайки най-общо, логично </a:t>
            </a:r>
            <a:r>
              <a:rPr lang="ru-RU" sz="2400" dirty="0"/>
              <a:t>е да се очаква, че планът ще оценява всички политики, мерки, дейности, сили и средства, след което ще ги степенува и избере оптимална структура между тях, която да планира чрез дейности и задължения на </a:t>
            </a:r>
            <a:r>
              <a:rPr lang="ru-RU" sz="2400" dirty="0" smtClean="0"/>
              <a:t>изпълнители. </a:t>
            </a:r>
            <a:r>
              <a:rPr lang="ru-RU" sz="2400" dirty="0"/>
              <a:t>Но уви, в плана </a:t>
            </a:r>
            <a:r>
              <a:rPr lang="ru-RU" sz="2400" dirty="0" smtClean="0"/>
              <a:t>липсва всичко </a:t>
            </a:r>
            <a:r>
              <a:rPr lang="ru-RU" sz="2400" dirty="0"/>
              <a:t>това. </a:t>
            </a:r>
            <a:endParaRPr lang="en-US" sz="2400" dirty="0" smtClean="0"/>
          </a:p>
          <a:p>
            <a:pPr marL="0" indent="0" algn="just">
              <a:buNone/>
            </a:pPr>
            <a:r>
              <a:rPr lang="en-US" sz="2400" dirty="0"/>
              <a:t>	</a:t>
            </a:r>
            <a:endParaRPr lang="en-US" sz="2400" dirty="0" smtClean="0"/>
          </a:p>
          <a:p>
            <a:pPr marL="0" indent="0">
              <a:buNone/>
            </a:pPr>
            <a:r>
              <a:rPr lang="bg-BG" sz="2400" dirty="0" smtClean="0"/>
              <a:t>	Ето </a:t>
            </a:r>
            <a:r>
              <a:rPr lang="bg-BG" sz="2400" dirty="0"/>
              <a:t>как Европейската комисия отбелязва две от тези липси: </a:t>
            </a:r>
            <a:r>
              <a:rPr lang="bg-BG" sz="2400" i="1" dirty="0"/>
              <a:t>‚Планът не представя остойностяване на нужните общи вложения (инвестиции)... България не представя ясна оценка на макроикономическото въздействие.‘</a:t>
            </a:r>
            <a:r>
              <a:rPr lang="bg-BG" sz="2400" dirty="0"/>
              <a:t> </a:t>
            </a:r>
            <a:r>
              <a:rPr lang="bg-BG" sz="2400" dirty="0" smtClean="0"/>
              <a:t>*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r>
              <a:rPr lang="bg-BG" dirty="0" smtClean="0"/>
              <a:t>*Извадка от: EU-</a:t>
            </a:r>
            <a:r>
              <a:rPr lang="bg-BG" dirty="0" err="1" smtClean="0"/>
              <a:t>wide</a:t>
            </a:r>
            <a:r>
              <a:rPr lang="bg-BG" dirty="0" smtClean="0"/>
              <a:t> </a:t>
            </a:r>
            <a:r>
              <a:rPr lang="bg-BG" dirty="0" err="1"/>
              <a:t>assessment</a:t>
            </a:r>
            <a:r>
              <a:rPr lang="bg-BG" dirty="0"/>
              <a:t> </a:t>
            </a:r>
            <a:r>
              <a:rPr lang="bg-BG" dirty="0" err="1"/>
              <a:t>of</a:t>
            </a:r>
            <a:r>
              <a:rPr lang="bg-BG" dirty="0"/>
              <a:t> </a:t>
            </a:r>
            <a:r>
              <a:rPr lang="bg-BG" dirty="0" err="1"/>
              <a:t>the</a:t>
            </a:r>
            <a:r>
              <a:rPr lang="bg-BG" dirty="0"/>
              <a:t> </a:t>
            </a:r>
            <a:r>
              <a:rPr lang="bg-BG" dirty="0" err="1"/>
              <a:t>final</a:t>
            </a:r>
            <a:r>
              <a:rPr lang="bg-BG" dirty="0"/>
              <a:t> </a:t>
            </a:r>
            <a:r>
              <a:rPr lang="bg-BG" dirty="0" err="1"/>
              <a:t>updated</a:t>
            </a:r>
            <a:r>
              <a:rPr lang="bg-BG" dirty="0"/>
              <a:t> National Energy </a:t>
            </a:r>
            <a:r>
              <a:rPr lang="bg-BG" dirty="0" err="1"/>
              <a:t>and</a:t>
            </a:r>
            <a:r>
              <a:rPr lang="bg-BG" dirty="0"/>
              <a:t> </a:t>
            </a:r>
            <a:r>
              <a:rPr lang="bg-BG" dirty="0" err="1"/>
              <a:t>Climate</a:t>
            </a:r>
            <a:r>
              <a:rPr lang="bg-BG" dirty="0"/>
              <a:t> </a:t>
            </a:r>
            <a:r>
              <a:rPr lang="bg-BG" dirty="0" err="1"/>
              <a:t>plans</a:t>
            </a:r>
            <a:r>
              <a:rPr lang="bg-BG" dirty="0"/>
              <a:t> </a:t>
            </a:r>
            <a:r>
              <a:rPr lang="en-US" dirty="0"/>
              <a:t>with Staff Working Document for Bulgaria, European Commission, 28 May 2025.</a:t>
            </a:r>
          </a:p>
          <a:p>
            <a:pPr marL="0" indent="0" algn="just">
              <a:buNone/>
            </a:pPr>
            <a:endParaRPr lang="ru-RU" sz="2400" dirty="0" smtClean="0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30338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en-US" sz="2400" dirty="0" smtClean="0">
                <a:solidFill>
                  <a:schemeClr val="bg2"/>
                </a:solidFill>
              </a:rPr>
              <a:t>. </a:t>
            </a:r>
            <a:endParaRPr lang="bg-BG" alt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9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2199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	</a:t>
            </a:r>
            <a:endParaRPr lang="bg-BG" sz="2000" dirty="0" smtClean="0"/>
          </a:p>
          <a:p>
            <a:pPr marL="0" indent="0" algn="just">
              <a:buNone/>
            </a:pPr>
            <a:r>
              <a:rPr lang="bg-BG" sz="2000" dirty="0"/>
              <a:t>	</a:t>
            </a:r>
            <a:r>
              <a:rPr lang="ru-RU" sz="2400" dirty="0" smtClean="0"/>
              <a:t>За да не претоварваме изложението, тук не разглеждам пороци, които са свързани с </a:t>
            </a:r>
            <a:r>
              <a:rPr lang="ru-RU" sz="2400" dirty="0"/>
              <a:t>методическата обърканост на Регламент 2018/1999 от 11 декември </a:t>
            </a:r>
            <a:r>
              <a:rPr lang="ru-RU" sz="2400" dirty="0" smtClean="0"/>
              <a:t>2018 г., </a:t>
            </a:r>
            <a:r>
              <a:rPr lang="ru-RU" sz="2400" dirty="0"/>
              <a:t>който е законова и методична основа за Управлението на Енергийния съюз и </a:t>
            </a:r>
            <a:r>
              <a:rPr lang="ru-RU" sz="2400" dirty="0" smtClean="0"/>
              <a:t>климатичната </a:t>
            </a:r>
            <a:r>
              <a:rPr lang="ru-RU" sz="2400" dirty="0"/>
              <a:t>дейност в страните чрез разработване и процедиране на национални съвместни планове за енергетика и </a:t>
            </a:r>
            <a:r>
              <a:rPr lang="ru-RU" sz="2400" dirty="0" smtClean="0"/>
              <a:t>климат. Това би било тема </a:t>
            </a:r>
            <a:r>
              <a:rPr lang="ru-RU" sz="2400" dirty="0"/>
              <a:t>з</a:t>
            </a:r>
            <a:r>
              <a:rPr lang="ru-RU" sz="2400" dirty="0" smtClean="0"/>
              <a:t>а пространни анализи, при които е необходимо привеждане на множество факти и аргументи. </a:t>
            </a:r>
          </a:p>
          <a:p>
            <a:pPr marL="0" indent="0" algn="just">
              <a:buNone/>
            </a:pPr>
            <a:r>
              <a:rPr lang="ru-RU" sz="2400" dirty="0"/>
              <a:t>	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/>
              <a:t>	</a:t>
            </a:r>
            <a:r>
              <a:rPr lang="ru-RU" sz="2400" dirty="0" smtClean="0"/>
              <a:t>Предмет на изложеното са пороци, пряко свързани с новите ядрени мощности, отстраняването на които е в правомощията и задълженията на българските институции, съответно на техните администрации. </a:t>
            </a:r>
          </a:p>
          <a:p>
            <a:pPr marL="0" indent="0" algn="just">
              <a:buNone/>
            </a:pPr>
            <a:r>
              <a:rPr lang="ru-RU" sz="2400" dirty="0"/>
              <a:t>	</a:t>
            </a:r>
            <a:endParaRPr lang="ru-RU" sz="2400" dirty="0" smtClean="0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30338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en-US" sz="2400" dirty="0" smtClean="0">
                <a:solidFill>
                  <a:schemeClr val="bg2"/>
                </a:solidFill>
              </a:rPr>
              <a:t>. </a:t>
            </a:r>
            <a:endParaRPr lang="bg-BG" alt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57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2199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	</a:t>
            </a:r>
            <a:r>
              <a:rPr lang="bg-BG" sz="2400" dirty="0" smtClean="0"/>
              <a:t>Първият порок на който искам да се спра е: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bg-BG" sz="2400" b="1" dirty="0" smtClean="0"/>
              <a:t>Неправилен </a:t>
            </a:r>
            <a:r>
              <a:rPr lang="bg-BG" sz="2400" b="1" dirty="0"/>
              <a:t>и неверен подход за икономическо оценяване</a:t>
            </a:r>
            <a:endParaRPr lang="en-US" sz="2400" dirty="0"/>
          </a:p>
          <a:p>
            <a:pPr marL="0" indent="0" algn="just">
              <a:buNone/>
            </a:pPr>
            <a:r>
              <a:rPr lang="en-US" sz="2400" dirty="0" smtClean="0"/>
              <a:t>	</a:t>
            </a:r>
            <a:r>
              <a:rPr lang="bg-BG" sz="2400" dirty="0" smtClean="0"/>
              <a:t>Съставителите </a:t>
            </a:r>
            <a:r>
              <a:rPr lang="bg-BG" sz="2400" dirty="0"/>
              <a:t>на плана, </a:t>
            </a:r>
            <a:r>
              <a:rPr lang="bg-BG" sz="2400" dirty="0" smtClean="0"/>
              <a:t>знаят </a:t>
            </a:r>
            <a:r>
              <a:rPr lang="bg-BG" sz="2400" dirty="0"/>
              <a:t>много добре, че изборът на нови производствени агрегати (технологии, мощности) става по много съображения, главното измежду които е средна изгладена себестойност на произведената енергия през целия полезен живот на обекта (</a:t>
            </a:r>
            <a:r>
              <a:rPr lang="bg-BG" sz="2400" dirty="0" err="1"/>
              <a:t>Levelized</a:t>
            </a:r>
            <a:r>
              <a:rPr lang="bg-BG" sz="2400" dirty="0"/>
              <a:t> </a:t>
            </a:r>
            <a:r>
              <a:rPr lang="bg-BG" sz="2400" dirty="0" err="1"/>
              <a:t>Cost</a:t>
            </a:r>
            <a:r>
              <a:rPr lang="bg-BG" sz="2400" dirty="0"/>
              <a:t> </a:t>
            </a:r>
            <a:r>
              <a:rPr lang="bg-BG" sz="2400" dirty="0" err="1"/>
              <a:t>of</a:t>
            </a:r>
            <a:r>
              <a:rPr lang="bg-BG" sz="2400" dirty="0"/>
              <a:t> Energy-LCOE</a:t>
            </a:r>
            <a:r>
              <a:rPr lang="bg-BG" sz="2400" dirty="0" smtClean="0"/>
              <a:t>)</a:t>
            </a:r>
            <a:r>
              <a:rPr lang="en-US" sz="2400" dirty="0" smtClean="0"/>
              <a:t>*</a:t>
            </a:r>
            <a:r>
              <a:rPr lang="bg-BG" sz="2400" dirty="0" smtClean="0"/>
              <a:t>. </a:t>
            </a:r>
            <a:endParaRPr lang="en-US" sz="2400" dirty="0" smtClean="0"/>
          </a:p>
          <a:p>
            <a:pPr marL="0" indent="0" algn="just">
              <a:buNone/>
            </a:pPr>
            <a:r>
              <a:rPr lang="en-US" sz="2400" dirty="0"/>
              <a:t>	</a:t>
            </a:r>
            <a:r>
              <a:rPr lang="ru-RU" sz="2400" dirty="0" err="1" smtClean="0"/>
              <a:t>Простичко</a:t>
            </a:r>
            <a:r>
              <a:rPr lang="ru-RU" sz="2400" dirty="0" smtClean="0"/>
              <a:t> </a:t>
            </a:r>
            <a:r>
              <a:rPr lang="ru-RU" sz="2400" dirty="0"/>
              <a:t>казано, LCOE се </a:t>
            </a:r>
            <a:r>
              <a:rPr lang="ru-RU" sz="2400" dirty="0" err="1"/>
              <a:t>изчислява</a:t>
            </a:r>
            <a:r>
              <a:rPr lang="ru-RU" sz="2400" dirty="0"/>
              <a:t> </a:t>
            </a:r>
            <a:r>
              <a:rPr lang="ru-RU" sz="2400" dirty="0" err="1"/>
              <a:t>като</a:t>
            </a:r>
            <a:r>
              <a:rPr lang="ru-RU" sz="2400" dirty="0"/>
              <a:t> се раздели </a:t>
            </a:r>
            <a:r>
              <a:rPr lang="ru-RU" sz="2400" dirty="0" err="1"/>
              <a:t>сегашната</a:t>
            </a:r>
            <a:r>
              <a:rPr lang="ru-RU" sz="2400" dirty="0"/>
              <a:t> </a:t>
            </a:r>
            <a:r>
              <a:rPr lang="ru-RU" sz="2400" dirty="0" err="1"/>
              <a:t>стойност</a:t>
            </a:r>
            <a:r>
              <a:rPr lang="ru-RU" sz="2400" dirty="0"/>
              <a:t> на </a:t>
            </a:r>
            <a:r>
              <a:rPr lang="ru-RU" sz="2400" dirty="0" err="1"/>
              <a:t>капиталовите</a:t>
            </a:r>
            <a:r>
              <a:rPr lang="ru-RU" sz="2400" dirty="0"/>
              <a:t>, </a:t>
            </a:r>
            <a:r>
              <a:rPr lang="ru-RU" sz="2400" dirty="0" err="1"/>
              <a:t>финансовите</a:t>
            </a:r>
            <a:r>
              <a:rPr lang="ru-RU" sz="2400" dirty="0"/>
              <a:t> и </a:t>
            </a:r>
            <a:r>
              <a:rPr lang="ru-RU" sz="2400" dirty="0" err="1"/>
              <a:t>оперативните</a:t>
            </a:r>
            <a:r>
              <a:rPr lang="ru-RU" sz="2400" dirty="0"/>
              <a:t> </a:t>
            </a:r>
            <a:r>
              <a:rPr lang="ru-RU" sz="2400" dirty="0" err="1"/>
              <a:t>разходи</a:t>
            </a:r>
            <a:r>
              <a:rPr lang="ru-RU" sz="2400" dirty="0"/>
              <a:t> (</a:t>
            </a:r>
            <a:r>
              <a:rPr lang="ru-RU" sz="2400" dirty="0" err="1"/>
              <a:t>Levelized</a:t>
            </a:r>
            <a:r>
              <a:rPr lang="ru-RU" sz="2400" dirty="0"/>
              <a:t> </a:t>
            </a:r>
            <a:r>
              <a:rPr lang="ru-RU" sz="2400" dirty="0" err="1"/>
              <a:t>Life-Cycle</a:t>
            </a:r>
            <a:r>
              <a:rPr lang="ru-RU" sz="2400" dirty="0"/>
              <a:t> </a:t>
            </a:r>
            <a:r>
              <a:rPr lang="ru-RU" sz="2400" dirty="0" err="1"/>
              <a:t>Cost</a:t>
            </a:r>
            <a:r>
              <a:rPr lang="ru-RU" sz="2400" dirty="0"/>
              <a:t> - LLCC) на </a:t>
            </a:r>
            <a:r>
              <a:rPr lang="ru-RU" sz="2400" dirty="0" err="1"/>
              <a:t>количеството</a:t>
            </a:r>
            <a:r>
              <a:rPr lang="ru-RU" sz="2400" dirty="0"/>
              <a:t> </a:t>
            </a:r>
            <a:r>
              <a:rPr lang="ru-RU" sz="2400" dirty="0" err="1"/>
              <a:t>продадена</a:t>
            </a:r>
            <a:r>
              <a:rPr lang="ru-RU" sz="2400" dirty="0"/>
              <a:t>  </a:t>
            </a:r>
            <a:r>
              <a:rPr lang="ru-RU" sz="2400" dirty="0" err="1"/>
              <a:t>енергия</a:t>
            </a:r>
            <a:r>
              <a:rPr lang="ru-RU" sz="2400" dirty="0"/>
              <a:t> </a:t>
            </a:r>
            <a:r>
              <a:rPr lang="ru-RU" sz="2400" dirty="0" err="1"/>
              <a:t>през</a:t>
            </a:r>
            <a:r>
              <a:rPr lang="ru-RU" sz="2400" dirty="0"/>
              <a:t> </a:t>
            </a:r>
            <a:r>
              <a:rPr lang="ru-RU" sz="2400" dirty="0" err="1"/>
              <a:t>целия</a:t>
            </a:r>
            <a:r>
              <a:rPr lang="ru-RU" sz="2400" dirty="0"/>
              <a:t> полезен живот на </a:t>
            </a:r>
            <a:r>
              <a:rPr lang="ru-RU" sz="2400" dirty="0" err="1"/>
              <a:t>обекта</a:t>
            </a:r>
            <a:r>
              <a:rPr lang="ru-RU" sz="2400" dirty="0"/>
              <a:t>. </a:t>
            </a:r>
            <a:r>
              <a:rPr lang="ru-RU" sz="2400" dirty="0" err="1"/>
              <a:t>Самите</a:t>
            </a:r>
            <a:r>
              <a:rPr lang="ru-RU" sz="2400" dirty="0"/>
              <a:t> LLCC </a:t>
            </a:r>
            <a:r>
              <a:rPr lang="ru-RU" sz="2400" dirty="0" err="1"/>
              <a:t>са</a:t>
            </a:r>
            <a:r>
              <a:rPr lang="ru-RU" sz="2400" dirty="0"/>
              <a:t> </a:t>
            </a:r>
            <a:r>
              <a:rPr lang="ru-RU" sz="2400" dirty="0" err="1"/>
              <a:t>изразени</a:t>
            </a:r>
            <a:r>
              <a:rPr lang="ru-RU" sz="2400" dirty="0"/>
              <a:t> </a:t>
            </a:r>
            <a:r>
              <a:rPr lang="ru-RU" sz="2400" dirty="0" err="1"/>
              <a:t>като</a:t>
            </a:r>
            <a:r>
              <a:rPr lang="ru-RU" sz="2400" dirty="0"/>
              <a:t> поток от </a:t>
            </a:r>
            <a:r>
              <a:rPr lang="ru-RU" sz="2400" dirty="0" err="1"/>
              <a:t>еднакви</a:t>
            </a:r>
            <a:r>
              <a:rPr lang="ru-RU" sz="2400" dirty="0"/>
              <a:t> </a:t>
            </a:r>
            <a:r>
              <a:rPr lang="ru-RU" sz="2400" dirty="0" err="1"/>
              <a:t>годишни</a:t>
            </a:r>
            <a:r>
              <a:rPr lang="ru-RU" sz="2400" dirty="0"/>
              <a:t> </a:t>
            </a:r>
            <a:r>
              <a:rPr lang="ru-RU" sz="2400" dirty="0" err="1"/>
              <a:t>плащания</a:t>
            </a:r>
            <a:r>
              <a:rPr lang="ru-RU" sz="2400" dirty="0"/>
              <a:t> за </a:t>
            </a:r>
            <a:r>
              <a:rPr lang="ru-RU" sz="2400" dirty="0" err="1"/>
              <a:t>разходи</a:t>
            </a:r>
            <a:r>
              <a:rPr lang="ru-RU" sz="2400" dirty="0"/>
              <a:t> </a:t>
            </a:r>
            <a:r>
              <a:rPr lang="ru-RU" sz="2400" dirty="0" err="1"/>
              <a:t>през</a:t>
            </a:r>
            <a:r>
              <a:rPr lang="ru-RU" sz="2400" dirty="0"/>
              <a:t> </a:t>
            </a:r>
            <a:r>
              <a:rPr lang="ru-RU" sz="2400" dirty="0" err="1"/>
              <a:t>целия</a:t>
            </a:r>
            <a:r>
              <a:rPr lang="ru-RU" sz="2400" dirty="0"/>
              <a:t> жизнен </a:t>
            </a:r>
            <a:r>
              <a:rPr lang="ru-RU" sz="2400" dirty="0" err="1"/>
              <a:t>цикъл</a:t>
            </a:r>
            <a:r>
              <a:rPr lang="ru-RU" sz="2400" dirty="0"/>
              <a:t> (от проекта до </a:t>
            </a:r>
            <a:r>
              <a:rPr lang="ru-RU" sz="2400" dirty="0" err="1"/>
              <a:t>разчистването</a:t>
            </a:r>
            <a:r>
              <a:rPr lang="ru-RU" sz="2400" dirty="0"/>
              <a:t> на </a:t>
            </a:r>
            <a:r>
              <a:rPr lang="ru-RU" sz="2400" dirty="0" err="1"/>
              <a:t>площадката</a:t>
            </a:r>
            <a:r>
              <a:rPr lang="ru-RU" sz="2400" dirty="0"/>
              <a:t> на </a:t>
            </a:r>
            <a:r>
              <a:rPr lang="ru-RU" sz="2400" dirty="0" err="1"/>
              <a:t>енергийния</a:t>
            </a:r>
            <a:r>
              <a:rPr lang="ru-RU" sz="2400" dirty="0"/>
              <a:t> </a:t>
            </a:r>
            <a:r>
              <a:rPr lang="ru-RU" sz="2400" dirty="0" err="1"/>
              <a:t>източник</a:t>
            </a:r>
            <a:r>
              <a:rPr lang="ru-RU" sz="2400" dirty="0"/>
              <a:t> след </a:t>
            </a:r>
            <a:r>
              <a:rPr lang="ru-RU" sz="2400" dirty="0" err="1"/>
              <a:t>времето</a:t>
            </a:r>
            <a:r>
              <a:rPr lang="ru-RU" sz="2400" dirty="0"/>
              <a:t> на </a:t>
            </a:r>
            <a:r>
              <a:rPr lang="ru-RU" sz="2400" dirty="0" err="1"/>
              <a:t>функциониране</a:t>
            </a:r>
            <a:r>
              <a:rPr lang="ru-RU" sz="2400" dirty="0"/>
              <a:t>).</a:t>
            </a:r>
            <a:endParaRPr lang="en-US" sz="2400" dirty="0"/>
          </a:p>
          <a:p>
            <a:pPr marL="0" indent="0" algn="just">
              <a:buNone/>
            </a:pPr>
            <a:r>
              <a:rPr lang="ru-RU" sz="2400" dirty="0" smtClean="0"/>
              <a:t> </a:t>
            </a:r>
            <a:r>
              <a:rPr lang="en-US" sz="1800" dirty="0" smtClean="0"/>
              <a:t>*</a:t>
            </a:r>
            <a:r>
              <a:rPr lang="ru-RU" sz="1800" dirty="0" smtClean="0"/>
              <a:t>Д</a:t>
            </a:r>
            <a:r>
              <a:rPr lang="en-US" sz="1800" dirty="0" smtClean="0"/>
              <a:t>.</a:t>
            </a:r>
            <a:r>
              <a:rPr lang="ru-RU" sz="1800" dirty="0" smtClean="0"/>
              <a:t> </a:t>
            </a:r>
            <a:r>
              <a:rPr lang="ru-RU" sz="1800" dirty="0" err="1"/>
              <a:t>Стоилов</a:t>
            </a:r>
            <a:r>
              <a:rPr lang="ru-RU" sz="1800" dirty="0"/>
              <a:t>, Методология за </a:t>
            </a:r>
            <a:r>
              <a:rPr lang="ru-RU" sz="1800" dirty="0" err="1"/>
              <a:t>стратегическо</a:t>
            </a:r>
            <a:r>
              <a:rPr lang="ru-RU" sz="1800" dirty="0"/>
              <a:t> </a:t>
            </a:r>
            <a:r>
              <a:rPr lang="ru-RU" sz="1800" dirty="0" err="1"/>
              <a:t>планиране</a:t>
            </a:r>
            <a:r>
              <a:rPr lang="ru-RU" sz="1800" dirty="0"/>
              <a:t> на </a:t>
            </a:r>
            <a:r>
              <a:rPr lang="ru-RU" sz="1800" dirty="0" err="1"/>
              <a:t>националната</a:t>
            </a:r>
            <a:r>
              <a:rPr lang="ru-RU" sz="1800" dirty="0"/>
              <a:t> </a:t>
            </a:r>
            <a:r>
              <a:rPr lang="ru-RU" sz="1800" dirty="0" err="1"/>
              <a:t>енергетика</a:t>
            </a:r>
            <a:r>
              <a:rPr lang="ru-RU" sz="1800" dirty="0"/>
              <a:t>, </a:t>
            </a:r>
            <a:r>
              <a:rPr lang="ru-RU" sz="1800" dirty="0" err="1"/>
              <a:t>Национално</a:t>
            </a:r>
            <a:r>
              <a:rPr lang="ru-RU" sz="1800" dirty="0"/>
              <a:t> </a:t>
            </a:r>
            <a:r>
              <a:rPr lang="ru-RU" sz="1800" dirty="0" err="1"/>
              <a:t>издателство</a:t>
            </a:r>
            <a:r>
              <a:rPr lang="ru-RU" sz="1800" dirty="0"/>
              <a:t> за образование и наука „Аз-Буки“, 2023 г.	</a:t>
            </a:r>
            <a:endParaRPr lang="ru-RU" sz="1800" dirty="0" smtClean="0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30338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en-US" sz="2400" dirty="0" smtClean="0">
                <a:solidFill>
                  <a:schemeClr val="bg2"/>
                </a:solidFill>
              </a:rPr>
              <a:t>. </a:t>
            </a:r>
            <a:endParaRPr lang="bg-BG" alt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17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2199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	</a:t>
            </a:r>
            <a:r>
              <a:rPr lang="ru-RU" sz="2200" dirty="0" err="1"/>
              <a:t>Избират</a:t>
            </a:r>
            <a:r>
              <a:rPr lang="ru-RU" sz="2200" dirty="0"/>
              <a:t> се </a:t>
            </a:r>
            <a:r>
              <a:rPr lang="ru-RU" sz="2200" dirty="0" err="1"/>
              <a:t>онези</a:t>
            </a:r>
            <a:r>
              <a:rPr lang="ru-RU" sz="2200" dirty="0"/>
              <a:t> технологии при </a:t>
            </a:r>
            <a:r>
              <a:rPr lang="ru-RU" sz="2200" dirty="0" err="1"/>
              <a:t>които</a:t>
            </a:r>
            <a:r>
              <a:rPr lang="ru-RU" sz="2200" dirty="0"/>
              <a:t> </a:t>
            </a:r>
            <a:r>
              <a:rPr lang="ru-RU" sz="2200" dirty="0" err="1"/>
              <a:t>цената</a:t>
            </a:r>
            <a:r>
              <a:rPr lang="ru-RU" sz="2200" dirty="0"/>
              <a:t> за единица произведена или </a:t>
            </a:r>
            <a:r>
              <a:rPr lang="ru-RU" sz="2200" dirty="0" err="1"/>
              <a:t>спестена</a:t>
            </a:r>
            <a:r>
              <a:rPr lang="ru-RU" sz="2200" dirty="0"/>
              <a:t> </a:t>
            </a:r>
            <a:r>
              <a:rPr lang="ru-RU" sz="2200" dirty="0" err="1"/>
              <a:t>енергия</a:t>
            </a:r>
            <a:r>
              <a:rPr lang="ru-RU" sz="2200" dirty="0"/>
              <a:t> </a:t>
            </a:r>
            <a:r>
              <a:rPr lang="ru-RU" sz="2200" dirty="0" smtClean="0"/>
              <a:t>е </a:t>
            </a:r>
            <a:r>
              <a:rPr lang="ru-RU" sz="2200" dirty="0" err="1"/>
              <a:t>минимална</a:t>
            </a:r>
            <a:r>
              <a:rPr lang="ru-RU" sz="2200" dirty="0"/>
              <a:t>. По </a:t>
            </a:r>
            <a:r>
              <a:rPr lang="ru-RU" sz="2200" dirty="0" err="1"/>
              <a:t>този</a:t>
            </a:r>
            <a:r>
              <a:rPr lang="ru-RU" sz="2200" dirty="0"/>
              <a:t> начин </a:t>
            </a:r>
            <a:r>
              <a:rPr lang="ru-RU" sz="2200" dirty="0" err="1"/>
              <a:t>минимално</a:t>
            </a:r>
            <a:r>
              <a:rPr lang="ru-RU" sz="2200" dirty="0"/>
              <a:t> се </a:t>
            </a:r>
            <a:r>
              <a:rPr lang="ru-RU" sz="2200" dirty="0" err="1"/>
              <a:t>задължават</a:t>
            </a:r>
            <a:r>
              <a:rPr lang="ru-RU" sz="2200" dirty="0"/>
              <a:t> </a:t>
            </a:r>
            <a:r>
              <a:rPr lang="ru-RU" sz="2200" dirty="0" err="1"/>
              <a:t>потребителите</a:t>
            </a:r>
            <a:r>
              <a:rPr lang="ru-RU" sz="2200" dirty="0"/>
              <a:t> на </a:t>
            </a:r>
            <a:r>
              <a:rPr lang="ru-RU" sz="2200" dirty="0" err="1"/>
              <a:t>всичката</a:t>
            </a:r>
            <a:r>
              <a:rPr lang="ru-RU" sz="2200" dirty="0"/>
              <a:t> произведена/</a:t>
            </a:r>
            <a:r>
              <a:rPr lang="ru-RU" sz="2200" dirty="0" err="1"/>
              <a:t>спестена</a:t>
            </a:r>
            <a:r>
              <a:rPr lang="ru-RU" sz="2200" dirty="0"/>
              <a:t> </a:t>
            </a:r>
            <a:r>
              <a:rPr lang="ru-RU" sz="2200" dirty="0" err="1"/>
              <a:t>енергия</a:t>
            </a:r>
            <a:r>
              <a:rPr lang="ru-RU" sz="2200" dirty="0"/>
              <a:t>, </a:t>
            </a:r>
            <a:r>
              <a:rPr lang="ru-RU" sz="2200" dirty="0" err="1"/>
              <a:t>сумата</a:t>
            </a:r>
            <a:r>
              <a:rPr lang="ru-RU" sz="2200" dirty="0"/>
              <a:t> от </a:t>
            </a:r>
            <a:r>
              <a:rPr lang="ru-RU" sz="2200" dirty="0" err="1"/>
              <a:t>задълженията</a:t>
            </a:r>
            <a:r>
              <a:rPr lang="ru-RU" sz="2200" dirty="0"/>
              <a:t> на </a:t>
            </a:r>
            <a:r>
              <a:rPr lang="ru-RU" sz="2200" dirty="0" err="1"/>
              <a:t>които</a:t>
            </a:r>
            <a:r>
              <a:rPr lang="ru-RU" sz="2200" dirty="0"/>
              <a:t> </a:t>
            </a:r>
            <a:r>
              <a:rPr lang="ru-RU" sz="2200" dirty="0" err="1"/>
              <a:t>ще</a:t>
            </a:r>
            <a:r>
              <a:rPr lang="ru-RU" sz="2200" dirty="0"/>
              <a:t> </a:t>
            </a:r>
            <a:r>
              <a:rPr lang="ru-RU" sz="2200" dirty="0" err="1"/>
              <a:t>доведе</a:t>
            </a:r>
            <a:r>
              <a:rPr lang="ru-RU" sz="2200" dirty="0"/>
              <a:t> до </a:t>
            </a:r>
            <a:r>
              <a:rPr lang="ru-RU" sz="2200" dirty="0" err="1" smtClean="0"/>
              <a:t>осигуряване</a:t>
            </a:r>
            <a:r>
              <a:rPr lang="ru-RU" sz="2200" dirty="0" smtClean="0"/>
              <a:t> </a:t>
            </a:r>
            <a:r>
              <a:rPr lang="ru-RU" sz="2200" dirty="0"/>
              <a:t>на </a:t>
            </a:r>
            <a:r>
              <a:rPr lang="ru-RU" sz="2200" dirty="0" err="1"/>
              <a:t>изискваните</a:t>
            </a:r>
            <a:r>
              <a:rPr lang="ru-RU" sz="2200" dirty="0"/>
              <a:t> приходи. </a:t>
            </a:r>
            <a:r>
              <a:rPr lang="bg-BG" sz="2200" dirty="0" smtClean="0"/>
              <a:t>Освен това за избраните технологии е необходимо о</a:t>
            </a:r>
            <a:r>
              <a:rPr lang="ru-RU" sz="2200" dirty="0" err="1" smtClean="0"/>
              <a:t>чакваните</a:t>
            </a:r>
            <a:r>
              <a:rPr lang="ru-RU" sz="2200" dirty="0" smtClean="0"/>
              <a:t> </a:t>
            </a:r>
            <a:r>
              <a:rPr lang="ru-RU" sz="2200" dirty="0"/>
              <a:t>приходи </a:t>
            </a:r>
            <a:r>
              <a:rPr lang="ru-RU" sz="2200" dirty="0" smtClean="0"/>
              <a:t>да </a:t>
            </a:r>
            <a:r>
              <a:rPr lang="ru-RU" sz="2200" dirty="0" err="1"/>
              <a:t>надхвърлят</a:t>
            </a:r>
            <a:r>
              <a:rPr lang="ru-RU" sz="2200" dirty="0"/>
              <a:t> или </a:t>
            </a:r>
            <a:r>
              <a:rPr lang="ru-RU" sz="2200" dirty="0" smtClean="0"/>
              <a:t>да </a:t>
            </a:r>
            <a:r>
              <a:rPr lang="ru-RU" sz="2200" dirty="0" err="1"/>
              <a:t>бъдат</a:t>
            </a:r>
            <a:r>
              <a:rPr lang="ru-RU" sz="2200" dirty="0"/>
              <a:t> </a:t>
            </a:r>
            <a:r>
              <a:rPr lang="ru-RU" sz="2200" dirty="0" err="1"/>
              <a:t>равни</a:t>
            </a:r>
            <a:r>
              <a:rPr lang="ru-RU" sz="2200" dirty="0"/>
              <a:t> на </a:t>
            </a:r>
            <a:r>
              <a:rPr lang="ru-RU" sz="2200" dirty="0" err="1"/>
              <a:t>разходите</a:t>
            </a:r>
            <a:r>
              <a:rPr lang="ru-RU" sz="2200" dirty="0"/>
              <a:t> за </a:t>
            </a:r>
            <a:r>
              <a:rPr lang="ru-RU" sz="2200" dirty="0" err="1"/>
              <a:t>целия</a:t>
            </a:r>
            <a:r>
              <a:rPr lang="ru-RU" sz="2200" dirty="0"/>
              <a:t> жизнен </a:t>
            </a:r>
            <a:r>
              <a:rPr lang="ru-RU" sz="2200" dirty="0" err="1"/>
              <a:t>цикъл</a:t>
            </a:r>
            <a:r>
              <a:rPr lang="ru-RU" sz="2200" dirty="0"/>
              <a:t>, </a:t>
            </a:r>
            <a:r>
              <a:rPr lang="ru-RU" sz="2200" dirty="0" err="1"/>
              <a:t>сконтирани</a:t>
            </a:r>
            <a:r>
              <a:rPr lang="ru-RU" sz="2200" dirty="0"/>
              <a:t> </a:t>
            </a:r>
            <a:r>
              <a:rPr lang="ru-RU" sz="2200" dirty="0" err="1"/>
              <a:t>към</a:t>
            </a:r>
            <a:r>
              <a:rPr lang="ru-RU" sz="2200" dirty="0"/>
              <a:t> </a:t>
            </a:r>
            <a:r>
              <a:rPr lang="ru-RU" sz="2200" dirty="0" err="1"/>
              <a:t>паричната</a:t>
            </a:r>
            <a:r>
              <a:rPr lang="ru-RU" sz="2200" dirty="0"/>
              <a:t> година</a:t>
            </a:r>
            <a:r>
              <a:rPr lang="ru-RU" sz="2200" dirty="0" smtClean="0"/>
              <a:t>. </a:t>
            </a:r>
          </a:p>
          <a:p>
            <a:pPr marL="0" indent="0" algn="just">
              <a:buNone/>
            </a:pPr>
            <a:r>
              <a:rPr lang="bg-BG" sz="2200" dirty="0" smtClean="0"/>
              <a:t>	Вместо </a:t>
            </a:r>
            <a:r>
              <a:rPr lang="bg-BG" sz="2200" dirty="0"/>
              <a:t>тях, в плана (например на фиг. 23, Таблица 21 и пр.) са посочени само част от инвестиционните разходи чрез цената за създаване на енергиен обект, ако изграждането би било извършено за една нощ и всички разходи са направени моментално (</a:t>
            </a:r>
            <a:r>
              <a:rPr lang="bg-BG" sz="2200" dirty="0" err="1"/>
              <a:t>Overnight</a:t>
            </a:r>
            <a:r>
              <a:rPr lang="bg-BG" sz="2200" dirty="0"/>
              <a:t> Construction </a:t>
            </a:r>
            <a:r>
              <a:rPr lang="bg-BG" sz="2200" dirty="0" err="1"/>
              <a:t>Cost</a:t>
            </a:r>
            <a:r>
              <a:rPr lang="bg-BG" sz="2200" dirty="0"/>
              <a:t> - OCC). Този примитивен показател не отчита инфлацията, сконтирането и други парични </a:t>
            </a:r>
            <a:r>
              <a:rPr lang="bg-BG" sz="2200" dirty="0" smtClean="0"/>
              <a:t>изменения във </a:t>
            </a:r>
            <a:r>
              <a:rPr lang="bg-BG" sz="2200" dirty="0"/>
              <a:t>времето, нито разходите за ядрена вреда, нито разходите за ликвидиране до зелена поляна. Той може да се използва за популистки оценки, но не и за национално/съюзно планиране. При това както в плана, така и в референтния сценарий от 2020 г. са използвани данни от остарели и недостоверни източници, вместо да се цитират водещи финансови институции като </a:t>
            </a:r>
            <a:r>
              <a:rPr lang="bg-BG" sz="2200" dirty="0" err="1"/>
              <a:t>Lazard</a:t>
            </a:r>
            <a:r>
              <a:rPr lang="bg-BG" sz="2200" dirty="0"/>
              <a:t> </a:t>
            </a:r>
            <a:r>
              <a:rPr lang="bg-BG" sz="2200" dirty="0" err="1"/>
              <a:t>Ltd</a:t>
            </a:r>
            <a:r>
              <a:rPr lang="bg-BG" sz="2200" dirty="0"/>
              <a:t>, World </a:t>
            </a:r>
            <a:r>
              <a:rPr lang="bg-BG" sz="2200" dirty="0" err="1"/>
              <a:t>Bank</a:t>
            </a:r>
            <a:r>
              <a:rPr lang="bg-BG" sz="2200" dirty="0"/>
              <a:t>, </a:t>
            </a:r>
            <a:r>
              <a:rPr lang="en-US" sz="2200" dirty="0"/>
              <a:t>Blumberg New Energy Finance</a:t>
            </a:r>
            <a:r>
              <a:rPr lang="bg-BG" sz="2200" dirty="0"/>
              <a:t>  и др. </a:t>
            </a: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30338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en-US" sz="2400" dirty="0" smtClean="0">
                <a:solidFill>
                  <a:schemeClr val="bg2"/>
                </a:solidFill>
              </a:rPr>
              <a:t>. </a:t>
            </a:r>
            <a:endParaRPr lang="bg-BG" alt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85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2199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	</a:t>
            </a:r>
            <a:r>
              <a:rPr lang="bg-BG" sz="2200" dirty="0"/>
              <a:t>Така съставителите на плана прикриват факта, че себестойността на електроенергията от планираните от тях два ядрени блока в АЕЦ Козлодуй ще бъде по-висока от </a:t>
            </a:r>
            <a:r>
              <a:rPr lang="bg-BG" sz="2200" dirty="0" err="1"/>
              <a:t>прирастната</a:t>
            </a:r>
            <a:r>
              <a:rPr lang="bg-BG" sz="2200" dirty="0"/>
              <a:t> цена на пазара. С други думи, ако не </a:t>
            </a:r>
            <a:r>
              <a:rPr lang="bg-BG" sz="2200" dirty="0" smtClean="0"/>
              <a:t>бъде прокарано чрез измамен подход </a:t>
            </a:r>
            <a:r>
              <a:rPr lang="bg-BG" sz="2200" dirty="0"/>
              <a:t>планирането и строителството на тези блокове, те няма да могат да влезнат на електроенергийния пазар, защото тяхната </a:t>
            </a:r>
            <a:r>
              <a:rPr lang="bg-BG" sz="2200" dirty="0" smtClean="0"/>
              <a:t>електроенергия </a:t>
            </a:r>
            <a:r>
              <a:rPr lang="bg-BG" sz="2200" dirty="0"/>
              <a:t>ще </a:t>
            </a:r>
            <a:r>
              <a:rPr lang="bg-BG" sz="2200" dirty="0" smtClean="0"/>
              <a:t>бъде </a:t>
            </a:r>
            <a:r>
              <a:rPr lang="bg-BG" sz="2200" dirty="0"/>
              <a:t>по-скъпа и няма да бъде </a:t>
            </a:r>
            <a:r>
              <a:rPr lang="bg-BG" sz="2200" dirty="0" smtClean="0"/>
              <a:t>изкупувана, т.е. </a:t>
            </a:r>
            <a:r>
              <a:rPr lang="bg-BG" sz="2200" dirty="0"/>
              <a:t>тези „благожелатели“ няма да намалят пазарната цена на електроенергията, а</a:t>
            </a:r>
            <a:r>
              <a:rPr lang="bg-BG" sz="2200" dirty="0" smtClean="0"/>
              <a:t> </a:t>
            </a:r>
            <a:r>
              <a:rPr lang="bg-BG" sz="2200" dirty="0"/>
              <a:t>ще я увеличат</a:t>
            </a:r>
            <a:r>
              <a:rPr lang="bg-BG" sz="2200" dirty="0" smtClean="0"/>
              <a:t>.</a:t>
            </a:r>
          </a:p>
          <a:p>
            <a:pPr marL="0" indent="0" algn="just">
              <a:buNone/>
            </a:pPr>
            <a:r>
              <a:rPr lang="ru-RU" sz="2200" dirty="0" smtClean="0"/>
              <a:t>	В </a:t>
            </a:r>
            <a:r>
              <a:rPr lang="ru-RU" sz="2200" dirty="0" err="1" smtClean="0"/>
              <a:t>подкрепа</a:t>
            </a:r>
            <a:r>
              <a:rPr lang="ru-RU" sz="2200" dirty="0" smtClean="0"/>
              <a:t> на </a:t>
            </a:r>
            <a:r>
              <a:rPr lang="ru-RU" sz="2200" dirty="0" err="1" smtClean="0"/>
              <a:t>изложеното</a:t>
            </a:r>
            <a:r>
              <a:rPr lang="ru-RU" sz="2200" dirty="0" smtClean="0"/>
              <a:t>, </a:t>
            </a:r>
            <a:r>
              <a:rPr lang="ru-RU" sz="2200" dirty="0" err="1" smtClean="0"/>
              <a:t>нека</a:t>
            </a:r>
            <a:r>
              <a:rPr lang="ru-RU" sz="2200" dirty="0" smtClean="0"/>
              <a:t> приведем цитат </a:t>
            </a:r>
            <a:r>
              <a:rPr lang="ru-RU" sz="2200" dirty="0"/>
              <a:t>от </a:t>
            </a:r>
            <a:r>
              <a:rPr lang="ru-RU" sz="2200" dirty="0" err="1" smtClean="0"/>
              <a:t>двутомния</a:t>
            </a:r>
            <a:r>
              <a:rPr lang="ru-RU" sz="2200" dirty="0" smtClean="0"/>
              <a:t> </a:t>
            </a:r>
            <a:r>
              <a:rPr lang="ru-RU" sz="2200" dirty="0"/>
              <a:t>доклад до </a:t>
            </a:r>
            <a:r>
              <a:rPr lang="ru-RU" sz="2200" dirty="0" err="1"/>
              <a:t>Европейската</a:t>
            </a:r>
            <a:r>
              <a:rPr lang="ru-RU" sz="2200" dirty="0"/>
              <a:t> </a:t>
            </a:r>
            <a:r>
              <a:rPr lang="ru-RU" sz="2200" dirty="0" err="1"/>
              <a:t>комисия</a:t>
            </a:r>
            <a:r>
              <a:rPr lang="ru-RU" sz="2200" dirty="0"/>
              <a:t> за </a:t>
            </a:r>
            <a:r>
              <a:rPr lang="ru-RU" sz="2200" dirty="0" err="1"/>
              <a:t>бъдещето</a:t>
            </a:r>
            <a:r>
              <a:rPr lang="ru-RU" sz="2200" dirty="0"/>
              <a:t> на </a:t>
            </a:r>
            <a:r>
              <a:rPr lang="ru-RU" sz="2200" dirty="0" err="1"/>
              <a:t>Европейската</a:t>
            </a:r>
            <a:r>
              <a:rPr lang="ru-RU" sz="2200" dirty="0"/>
              <a:t> </a:t>
            </a:r>
            <a:r>
              <a:rPr lang="ru-RU" sz="2200" dirty="0" err="1"/>
              <a:t>конкурентност</a:t>
            </a:r>
            <a:r>
              <a:rPr lang="ru-RU" sz="2200" dirty="0"/>
              <a:t> </a:t>
            </a:r>
            <a:r>
              <a:rPr lang="ru-RU" sz="2200" dirty="0" smtClean="0"/>
              <a:t>на един </a:t>
            </a:r>
            <a:r>
              <a:rPr lang="ru-RU" sz="2200" dirty="0"/>
              <a:t>от </a:t>
            </a:r>
            <a:r>
              <a:rPr lang="ru-RU" sz="2200" dirty="0" err="1"/>
              <a:t>най-големите</a:t>
            </a:r>
            <a:r>
              <a:rPr lang="ru-RU" sz="2200" dirty="0"/>
              <a:t> </a:t>
            </a:r>
            <a:r>
              <a:rPr lang="ru-RU" sz="2200" dirty="0" err="1"/>
              <a:t>съвременни</a:t>
            </a:r>
            <a:r>
              <a:rPr lang="ru-RU" sz="2200" dirty="0"/>
              <a:t> </a:t>
            </a:r>
            <a:r>
              <a:rPr lang="ru-RU" sz="2200" dirty="0" err="1"/>
              <a:t>финансисти</a:t>
            </a:r>
            <a:r>
              <a:rPr lang="ru-RU" sz="2200" dirty="0"/>
              <a:t> и </a:t>
            </a:r>
            <a:r>
              <a:rPr lang="ru-RU" sz="2200" dirty="0" err="1"/>
              <a:t>бивш</a:t>
            </a:r>
            <a:r>
              <a:rPr lang="ru-RU" sz="2200" dirty="0"/>
              <a:t> </a:t>
            </a:r>
            <a:r>
              <a:rPr lang="ru-RU" sz="2200" dirty="0" err="1"/>
              <a:t>министър</a:t>
            </a:r>
            <a:r>
              <a:rPr lang="ru-RU" sz="2200" dirty="0"/>
              <a:t> </a:t>
            </a:r>
            <a:r>
              <a:rPr lang="ru-RU" sz="2200" dirty="0" err="1"/>
              <a:t>председател</a:t>
            </a:r>
            <a:r>
              <a:rPr lang="ru-RU" sz="2200" dirty="0"/>
              <a:t> на Италия Марио </a:t>
            </a:r>
            <a:r>
              <a:rPr lang="ru-RU" sz="2200" dirty="0" err="1" smtClean="0"/>
              <a:t>Драгни</a:t>
            </a:r>
            <a:r>
              <a:rPr lang="ru-RU" sz="2200" dirty="0" smtClean="0"/>
              <a:t>: </a:t>
            </a:r>
            <a:r>
              <a:rPr lang="ru-RU" sz="2200" dirty="0"/>
              <a:t>„Да строим нови </a:t>
            </a:r>
            <a:r>
              <a:rPr lang="ru-RU" sz="2200" dirty="0" err="1"/>
              <a:t>ядрени</a:t>
            </a:r>
            <a:r>
              <a:rPr lang="ru-RU" sz="2200" dirty="0"/>
              <a:t> </a:t>
            </a:r>
            <a:r>
              <a:rPr lang="ru-RU" sz="2200" dirty="0" err="1"/>
              <a:t>реактори</a:t>
            </a:r>
            <a:r>
              <a:rPr lang="ru-RU" sz="2200" dirty="0"/>
              <a:t> по </a:t>
            </a:r>
            <a:r>
              <a:rPr lang="ru-RU" sz="2200" dirty="0" err="1"/>
              <a:t>доказани</a:t>
            </a:r>
            <a:r>
              <a:rPr lang="ru-RU" sz="2200" dirty="0"/>
              <a:t> </a:t>
            </a:r>
            <a:r>
              <a:rPr lang="ru-RU" sz="2200" dirty="0" smtClean="0"/>
              <a:t>технологии*. </a:t>
            </a:r>
            <a:r>
              <a:rPr lang="ru-RU" sz="2200" dirty="0"/>
              <a:t>Да направим </a:t>
            </a:r>
            <a:r>
              <a:rPr lang="ru-RU" sz="2200" dirty="0" err="1"/>
              <a:t>рентабилна</a:t>
            </a:r>
            <a:r>
              <a:rPr lang="ru-RU" sz="2200" dirty="0"/>
              <a:t> </a:t>
            </a:r>
            <a:r>
              <a:rPr lang="ru-RU" sz="2200" dirty="0" err="1"/>
              <a:t>електроенергията</a:t>
            </a:r>
            <a:r>
              <a:rPr lang="ru-RU" sz="2200" dirty="0"/>
              <a:t> от </a:t>
            </a:r>
            <a:r>
              <a:rPr lang="ru-RU" sz="2200" dirty="0" err="1"/>
              <a:t>ядрени</a:t>
            </a:r>
            <a:r>
              <a:rPr lang="ru-RU" sz="2200" dirty="0"/>
              <a:t> </a:t>
            </a:r>
            <a:r>
              <a:rPr lang="ru-RU" sz="2200" dirty="0" err="1"/>
              <a:t>електростанции</a:t>
            </a:r>
            <a:r>
              <a:rPr lang="ru-RU" sz="2200" dirty="0"/>
              <a:t> </a:t>
            </a:r>
            <a:r>
              <a:rPr lang="ru-RU" sz="2200" dirty="0" err="1"/>
              <a:t>като</a:t>
            </a:r>
            <a:r>
              <a:rPr lang="ru-RU" sz="2200" dirty="0"/>
              <a:t> </a:t>
            </a:r>
            <a:r>
              <a:rPr lang="ru-RU" sz="2200" dirty="0" err="1"/>
              <a:t>удържаме</a:t>
            </a:r>
            <a:r>
              <a:rPr lang="ru-RU" sz="2200" dirty="0"/>
              <a:t> под </a:t>
            </a:r>
            <a:r>
              <a:rPr lang="ru-RU" sz="2200" dirty="0" err="1"/>
              <a:t>контрол</a:t>
            </a:r>
            <a:r>
              <a:rPr lang="ru-RU" sz="2200" dirty="0"/>
              <a:t> </a:t>
            </a:r>
            <a:r>
              <a:rPr lang="ru-RU" sz="2200" dirty="0" err="1"/>
              <a:t>разходите</a:t>
            </a:r>
            <a:r>
              <a:rPr lang="ru-RU" sz="2200" dirty="0"/>
              <a:t>  (LCOE </a:t>
            </a:r>
            <a:r>
              <a:rPr lang="ru-RU" sz="2200" dirty="0" err="1"/>
              <a:t>нарастна</a:t>
            </a:r>
            <a:r>
              <a:rPr lang="ru-RU" sz="2200" dirty="0"/>
              <a:t> с 46% от 123 $/</a:t>
            </a:r>
            <a:r>
              <a:rPr lang="ru-RU" sz="2200" dirty="0" err="1"/>
              <a:t>MWh</a:t>
            </a:r>
            <a:r>
              <a:rPr lang="ru-RU" sz="2200" dirty="0"/>
              <a:t> </a:t>
            </a:r>
            <a:r>
              <a:rPr lang="ru-RU" sz="2200" dirty="0" err="1"/>
              <a:t>през</a:t>
            </a:r>
            <a:r>
              <a:rPr lang="ru-RU" sz="2200" dirty="0"/>
              <a:t> 2009 до 180 $/</a:t>
            </a:r>
            <a:r>
              <a:rPr lang="ru-RU" sz="2200" dirty="0" err="1"/>
              <a:t>MWh</a:t>
            </a:r>
            <a:r>
              <a:rPr lang="ru-RU" sz="2200" dirty="0"/>
              <a:t> </a:t>
            </a:r>
            <a:r>
              <a:rPr lang="ru-RU" sz="2200" dirty="0" err="1"/>
              <a:t>през</a:t>
            </a:r>
            <a:r>
              <a:rPr lang="ru-RU" sz="2200" dirty="0"/>
              <a:t> 2023 </a:t>
            </a:r>
            <a:r>
              <a:rPr lang="ru-RU" sz="2200" dirty="0" err="1"/>
              <a:t>според</a:t>
            </a:r>
            <a:r>
              <a:rPr lang="ru-RU" sz="2200" dirty="0"/>
              <a:t> </a:t>
            </a:r>
            <a:r>
              <a:rPr lang="ru-RU" sz="2200" dirty="0" err="1"/>
              <a:t>данни</a:t>
            </a:r>
            <a:r>
              <a:rPr lang="ru-RU" sz="2200" dirty="0"/>
              <a:t> от </a:t>
            </a:r>
            <a:r>
              <a:rPr lang="ru-RU" sz="2200" dirty="0" err="1"/>
              <a:t>Lazard</a:t>
            </a:r>
            <a:r>
              <a:rPr lang="ru-RU" sz="2200" dirty="0"/>
              <a:t> и BNEF, </a:t>
            </a:r>
            <a:r>
              <a:rPr lang="ru-RU" sz="2200" dirty="0" err="1"/>
              <a:t>което</a:t>
            </a:r>
            <a:r>
              <a:rPr lang="ru-RU" sz="2200" dirty="0"/>
              <a:t> </a:t>
            </a:r>
            <a:r>
              <a:rPr lang="ru-RU" sz="2200" dirty="0" err="1"/>
              <a:t>надвиши</a:t>
            </a:r>
            <a:r>
              <a:rPr lang="ru-RU" sz="2200" dirty="0"/>
              <a:t> LCOE на </a:t>
            </a:r>
            <a:r>
              <a:rPr lang="ru-RU" sz="2200" dirty="0" err="1"/>
              <a:t>електроенергията</a:t>
            </a:r>
            <a:r>
              <a:rPr lang="ru-RU" sz="2200" dirty="0"/>
              <a:t> от </a:t>
            </a:r>
            <a:r>
              <a:rPr lang="ru-RU" sz="2200" dirty="0" err="1"/>
              <a:t>повечето</a:t>
            </a:r>
            <a:r>
              <a:rPr lang="ru-RU" sz="2200" dirty="0"/>
              <a:t> </a:t>
            </a:r>
            <a:r>
              <a:rPr lang="ru-RU" sz="2200" dirty="0" err="1"/>
              <a:t>източници</a:t>
            </a:r>
            <a:r>
              <a:rPr lang="ru-RU" sz="2200" dirty="0"/>
              <a:t> на чиста </a:t>
            </a:r>
            <a:r>
              <a:rPr lang="ru-RU" sz="2200" dirty="0" err="1"/>
              <a:t>енергия</a:t>
            </a:r>
            <a:r>
              <a:rPr lang="ru-RU" sz="2200" dirty="0"/>
              <a:t>)“. </a:t>
            </a:r>
          </a:p>
          <a:p>
            <a:pPr marL="0" indent="0" algn="just">
              <a:buNone/>
            </a:pPr>
            <a:r>
              <a:rPr lang="ru-RU" sz="2200" dirty="0" smtClean="0"/>
              <a:t>	За </a:t>
            </a:r>
            <a:r>
              <a:rPr lang="ru-RU" sz="2200" dirty="0" err="1"/>
              <a:t>пълнота</a:t>
            </a:r>
            <a:r>
              <a:rPr lang="ru-RU" sz="2200" dirty="0"/>
              <a:t> </a:t>
            </a:r>
            <a:r>
              <a:rPr lang="ru-RU" sz="2200" dirty="0" err="1" smtClean="0"/>
              <a:t>добавяме</a:t>
            </a:r>
            <a:r>
              <a:rPr lang="ru-RU" sz="2200" dirty="0" smtClean="0"/>
              <a:t>, </a:t>
            </a:r>
            <a:r>
              <a:rPr lang="ru-RU" sz="2200" dirty="0"/>
              <a:t>че </a:t>
            </a:r>
            <a:r>
              <a:rPr lang="ru-RU" sz="2200" dirty="0" err="1"/>
              <a:t>през</a:t>
            </a:r>
            <a:r>
              <a:rPr lang="ru-RU" sz="2200" dirty="0"/>
              <a:t> 2024 г. </a:t>
            </a:r>
            <a:r>
              <a:rPr lang="ru-RU" sz="2200" dirty="0" err="1"/>
              <a:t>тази</a:t>
            </a:r>
            <a:r>
              <a:rPr lang="ru-RU" sz="2200" dirty="0"/>
              <a:t> цена </a:t>
            </a:r>
            <a:r>
              <a:rPr lang="ru-RU" sz="2200" dirty="0" err="1"/>
              <a:t>достига</a:t>
            </a:r>
            <a:r>
              <a:rPr lang="ru-RU" sz="2200" dirty="0"/>
              <a:t> 222 $/</a:t>
            </a:r>
            <a:r>
              <a:rPr lang="ru-RU" sz="2200" dirty="0" err="1" smtClean="0"/>
              <a:t>MWh</a:t>
            </a:r>
            <a:r>
              <a:rPr lang="ru-RU" sz="2200" dirty="0" smtClean="0"/>
              <a:t>.</a:t>
            </a:r>
            <a:endParaRPr lang="ru-RU" sz="2200" dirty="0"/>
          </a:p>
          <a:p>
            <a:pPr marL="0" indent="0" algn="just">
              <a:buNone/>
            </a:pPr>
            <a:endParaRPr lang="bg-BG" dirty="0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30338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en-US" sz="2400" dirty="0" smtClean="0">
                <a:solidFill>
                  <a:schemeClr val="bg2"/>
                </a:solidFill>
              </a:rPr>
              <a:t>. </a:t>
            </a:r>
            <a:endParaRPr lang="bg-BG" alt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37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2199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	</a:t>
            </a:r>
            <a:r>
              <a:rPr lang="bg-BG" sz="2400" dirty="0" smtClean="0"/>
              <a:t>Вторият порок на който обръщам внимание е: </a:t>
            </a:r>
          </a:p>
          <a:p>
            <a:pPr marL="0" indent="0">
              <a:buNone/>
            </a:pPr>
            <a:r>
              <a:rPr lang="bg-BG" sz="2400" dirty="0"/>
              <a:t>	</a:t>
            </a:r>
            <a:r>
              <a:rPr lang="bg-BG" b="1" dirty="0" smtClean="0"/>
              <a:t>Невярно </a:t>
            </a:r>
            <a:r>
              <a:rPr lang="bg-BG" b="1" dirty="0"/>
              <a:t>определяне на цената на </a:t>
            </a:r>
            <a:r>
              <a:rPr lang="bg-BG" b="1" dirty="0" smtClean="0"/>
              <a:t>електроенергията </a:t>
            </a:r>
            <a:r>
              <a:rPr lang="bg-BG" b="1" dirty="0"/>
              <a:t>при потребителите</a:t>
            </a:r>
            <a:endParaRPr lang="bg-BG" dirty="0"/>
          </a:p>
          <a:p>
            <a:pPr marL="0" indent="0" algn="just">
              <a:buNone/>
            </a:pPr>
            <a:r>
              <a:rPr lang="bg-BG" dirty="0" smtClean="0"/>
              <a:t>	По </a:t>
            </a:r>
            <a:r>
              <a:rPr lang="bg-BG" dirty="0"/>
              <a:t>цял свят цената на електроенергията при производителите е </a:t>
            </a:r>
            <a:r>
              <a:rPr lang="bg-BG" dirty="0" err="1"/>
              <a:t>разходоопределяна</a:t>
            </a:r>
            <a:r>
              <a:rPr lang="bg-BG" dirty="0"/>
              <a:t> така че да осигури изискуемите </a:t>
            </a:r>
            <a:r>
              <a:rPr lang="bg-BG" dirty="0" smtClean="0"/>
              <a:t>приходи. В </a:t>
            </a:r>
            <a:r>
              <a:rPr lang="bg-BG" dirty="0"/>
              <a:t>зависимост от особеностите на всеки национален или регионален пазар на електроенергия цената на производителите може да бъде възлова или общосистемна. Към тази цена се добавят цените за предаване и разпределение, както и тези за разходи по сделката и се получават цени при потребителите. Те също може да бъдат възлови или общосистемни.   </a:t>
            </a:r>
            <a:endParaRPr lang="bg-BG" dirty="0" smtClean="0"/>
          </a:p>
          <a:p>
            <a:pPr marL="0" indent="0" algn="just">
              <a:buNone/>
            </a:pPr>
            <a:r>
              <a:rPr lang="bg-BG" dirty="0"/>
              <a:t>	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усъвършенстване</a:t>
            </a:r>
            <a:r>
              <a:rPr lang="ru-RU" dirty="0"/>
              <a:t> на </a:t>
            </a:r>
            <a:r>
              <a:rPr lang="ru-RU" dirty="0" err="1"/>
              <a:t>технологиите</a:t>
            </a:r>
            <a:r>
              <a:rPr lang="ru-RU" dirty="0"/>
              <a:t> за </a:t>
            </a:r>
            <a:r>
              <a:rPr lang="ru-RU" dirty="0" err="1"/>
              <a:t>електроенергия</a:t>
            </a:r>
            <a:r>
              <a:rPr lang="ru-RU" dirty="0"/>
              <a:t> от </a:t>
            </a:r>
            <a:r>
              <a:rPr lang="ru-RU" dirty="0" err="1"/>
              <a:t>възобновяеми</a:t>
            </a:r>
            <a:r>
              <a:rPr lang="ru-RU" dirty="0"/>
              <a:t> </a:t>
            </a:r>
            <a:r>
              <a:rPr lang="ru-RU" dirty="0" err="1"/>
              <a:t>източници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последните</a:t>
            </a:r>
            <a:r>
              <a:rPr lang="ru-RU" dirty="0"/>
              <a:t> и </a:t>
            </a:r>
            <a:r>
              <a:rPr lang="ru-RU" dirty="0" err="1"/>
              <a:t>следващите</a:t>
            </a:r>
            <a:r>
              <a:rPr lang="ru-RU" dirty="0"/>
              <a:t> </a:t>
            </a:r>
            <a:r>
              <a:rPr lang="ru-RU" dirty="0" err="1"/>
              <a:t>години</a:t>
            </a:r>
            <a:r>
              <a:rPr lang="ru-RU" dirty="0"/>
              <a:t> </a:t>
            </a:r>
            <a:r>
              <a:rPr lang="ru-RU" dirty="0" err="1"/>
              <a:t>цената</a:t>
            </a:r>
            <a:r>
              <a:rPr lang="ru-RU" dirty="0"/>
              <a:t> при </a:t>
            </a:r>
            <a:r>
              <a:rPr lang="ru-RU" dirty="0" err="1"/>
              <a:t>потребителите</a:t>
            </a:r>
            <a:r>
              <a:rPr lang="ru-RU" dirty="0"/>
              <a:t> </a:t>
            </a:r>
            <a:r>
              <a:rPr lang="ru-RU" dirty="0" err="1"/>
              <a:t>чувствително</a:t>
            </a:r>
            <a:r>
              <a:rPr lang="ru-RU" dirty="0"/>
              <a:t> </a:t>
            </a:r>
            <a:r>
              <a:rPr lang="ru-RU" dirty="0" err="1"/>
              <a:t>намалява</a:t>
            </a:r>
            <a:r>
              <a:rPr lang="ru-RU" dirty="0"/>
              <a:t>. </a:t>
            </a:r>
            <a:r>
              <a:rPr lang="ru-RU" dirty="0" err="1"/>
              <a:t>Тази</a:t>
            </a:r>
            <a:r>
              <a:rPr lang="ru-RU" dirty="0"/>
              <a:t> тенденция е </a:t>
            </a:r>
            <a:r>
              <a:rPr lang="ru-RU" dirty="0" err="1"/>
              <a:t>обективна</a:t>
            </a:r>
            <a:r>
              <a:rPr lang="ru-RU" dirty="0"/>
              <a:t> и за </a:t>
            </a:r>
            <a:r>
              <a:rPr lang="ru-RU" dirty="0" err="1"/>
              <a:t>България</a:t>
            </a:r>
            <a:r>
              <a:rPr lang="ru-RU" dirty="0"/>
              <a:t>. </a:t>
            </a:r>
            <a:r>
              <a:rPr lang="ru-RU" dirty="0" err="1"/>
              <a:t>Тя</a:t>
            </a:r>
            <a:r>
              <a:rPr lang="ru-RU" dirty="0"/>
              <a:t> е видима на Фигура 19, </a:t>
            </a:r>
            <a:r>
              <a:rPr lang="ru-RU" dirty="0" err="1"/>
              <a:t>както</a:t>
            </a:r>
            <a:r>
              <a:rPr lang="ru-RU" dirty="0"/>
              <a:t> и на Фигура 96 в плана,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копираме</a:t>
            </a:r>
            <a:r>
              <a:rPr lang="ru-RU" dirty="0"/>
              <a:t> </a:t>
            </a:r>
            <a:r>
              <a:rPr lang="bg-BG" dirty="0" smtClean="0"/>
              <a:t>тук</a:t>
            </a:r>
            <a:r>
              <a:rPr lang="ru-RU" dirty="0" smtClean="0"/>
              <a:t>. </a:t>
            </a:r>
            <a:r>
              <a:rPr lang="ru-RU" dirty="0"/>
              <a:t>Но след 2035 г. сините линии (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относно</a:t>
            </a:r>
            <a:r>
              <a:rPr lang="ru-RU" dirty="0"/>
              <a:t> </a:t>
            </a:r>
            <a:r>
              <a:rPr lang="ru-RU" dirty="0" err="1"/>
              <a:t>електроенергията</a:t>
            </a:r>
            <a:r>
              <a:rPr lang="ru-RU" dirty="0"/>
              <a:t>) не </a:t>
            </a:r>
            <a:r>
              <a:rPr lang="ru-RU" dirty="0" err="1"/>
              <a:t>са</a:t>
            </a:r>
            <a:r>
              <a:rPr lang="ru-RU" dirty="0"/>
              <a:t> верни, </a:t>
            </a:r>
            <a:r>
              <a:rPr lang="ru-RU" dirty="0" err="1"/>
              <a:t>защото</a:t>
            </a:r>
            <a:r>
              <a:rPr lang="ru-RU" dirty="0"/>
              <a:t> след 2035 г. </a:t>
            </a:r>
            <a:r>
              <a:rPr lang="ru-RU" dirty="0" err="1"/>
              <a:t>илюстрираната</a:t>
            </a:r>
            <a:r>
              <a:rPr lang="ru-RU" dirty="0"/>
              <a:t> цена </a:t>
            </a:r>
            <a:r>
              <a:rPr lang="ru-RU" dirty="0" err="1"/>
              <a:t>остава</a:t>
            </a:r>
            <a:r>
              <a:rPr lang="ru-RU" dirty="0"/>
              <a:t> </a:t>
            </a:r>
            <a:r>
              <a:rPr lang="ru-RU" dirty="0" err="1"/>
              <a:t>неповлияна</a:t>
            </a:r>
            <a:r>
              <a:rPr lang="ru-RU" dirty="0"/>
              <a:t> или </a:t>
            </a:r>
            <a:r>
              <a:rPr lang="ru-RU" dirty="0" err="1"/>
              <a:t>дори</a:t>
            </a:r>
            <a:r>
              <a:rPr lang="ru-RU" dirty="0"/>
              <a:t> спада, </a:t>
            </a:r>
            <a:r>
              <a:rPr lang="ru-RU" dirty="0" err="1"/>
              <a:t>въпреки</a:t>
            </a:r>
            <a:r>
              <a:rPr lang="ru-RU" dirty="0"/>
              <a:t> че точно </a:t>
            </a:r>
            <a:r>
              <a:rPr lang="ru-RU" dirty="0" err="1"/>
              <a:t>тогава</a:t>
            </a:r>
            <a:r>
              <a:rPr lang="ru-RU" dirty="0"/>
              <a:t> </a:t>
            </a:r>
            <a:r>
              <a:rPr lang="ru-RU" dirty="0" err="1"/>
              <a:t>започва</a:t>
            </a:r>
            <a:r>
              <a:rPr lang="ru-RU" dirty="0"/>
              <a:t> </a:t>
            </a:r>
            <a:r>
              <a:rPr lang="ru-RU" dirty="0" err="1"/>
              <a:t>изплащането</a:t>
            </a:r>
            <a:r>
              <a:rPr lang="ru-RU" dirty="0"/>
              <a:t> на </a:t>
            </a:r>
            <a:r>
              <a:rPr lang="ru-RU" dirty="0" err="1"/>
              <a:t>вложените</a:t>
            </a:r>
            <a:r>
              <a:rPr lang="ru-RU" dirty="0"/>
              <a:t> средства в  </a:t>
            </a:r>
            <a:r>
              <a:rPr lang="ru-RU" dirty="0" err="1"/>
              <a:t>планираните</a:t>
            </a:r>
            <a:r>
              <a:rPr lang="ru-RU" dirty="0"/>
              <a:t> </a:t>
            </a:r>
            <a:r>
              <a:rPr lang="ru-RU" dirty="0" err="1"/>
              <a:t>седми</a:t>
            </a:r>
            <a:r>
              <a:rPr lang="ru-RU" dirty="0"/>
              <a:t> и </a:t>
            </a:r>
            <a:r>
              <a:rPr lang="ru-RU" dirty="0" err="1"/>
              <a:t>осми</a:t>
            </a:r>
            <a:r>
              <a:rPr lang="ru-RU" dirty="0"/>
              <a:t> блок в </a:t>
            </a:r>
            <a:r>
              <a:rPr lang="ru-RU" dirty="0" err="1"/>
              <a:t>Козлодуй</a:t>
            </a:r>
            <a:r>
              <a:rPr lang="ru-RU" dirty="0"/>
              <a:t>. </a:t>
            </a:r>
            <a:r>
              <a:rPr lang="ru-RU" dirty="0" err="1"/>
              <a:t>Произведената</a:t>
            </a:r>
            <a:r>
              <a:rPr lang="ru-RU" dirty="0"/>
              <a:t> от </a:t>
            </a:r>
            <a:r>
              <a:rPr lang="ru-RU" dirty="0" err="1"/>
              <a:t>тях</a:t>
            </a:r>
            <a:r>
              <a:rPr lang="ru-RU" dirty="0"/>
              <a:t> </a:t>
            </a:r>
            <a:r>
              <a:rPr lang="ru-RU" dirty="0" err="1"/>
              <a:t>електроенергия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изгладена</a:t>
            </a:r>
            <a:r>
              <a:rPr lang="ru-RU" dirty="0"/>
              <a:t> </a:t>
            </a:r>
            <a:r>
              <a:rPr lang="ru-RU" dirty="0" err="1"/>
              <a:t>себестойност</a:t>
            </a:r>
            <a:r>
              <a:rPr lang="ru-RU" dirty="0"/>
              <a:t> в диапазона от 142 до 222 </a:t>
            </a:r>
            <a:r>
              <a:rPr lang="ru-RU" dirty="0" err="1"/>
              <a:t>американски</a:t>
            </a:r>
            <a:r>
              <a:rPr lang="ru-RU" dirty="0"/>
              <a:t> </a:t>
            </a:r>
            <a:r>
              <a:rPr lang="ru-RU" dirty="0" err="1"/>
              <a:t>долара</a:t>
            </a:r>
            <a:r>
              <a:rPr lang="ru-RU" dirty="0"/>
              <a:t>, </a:t>
            </a:r>
            <a:r>
              <a:rPr lang="ru-RU" dirty="0" err="1"/>
              <a:t>съгласно</a:t>
            </a:r>
            <a:r>
              <a:rPr lang="ru-RU" dirty="0"/>
              <a:t> </a:t>
            </a:r>
            <a:r>
              <a:rPr lang="ru-RU" dirty="0" err="1"/>
              <a:t>остойностяването</a:t>
            </a:r>
            <a:r>
              <a:rPr lang="ru-RU" dirty="0"/>
              <a:t> на </a:t>
            </a:r>
            <a:r>
              <a:rPr lang="ru-RU" dirty="0" err="1"/>
              <a:t>Lazard</a:t>
            </a:r>
            <a:r>
              <a:rPr lang="ru-RU" dirty="0"/>
              <a:t> за </a:t>
            </a:r>
            <a:r>
              <a:rPr lang="ru-RU" dirty="0" err="1"/>
              <a:t>референтните</a:t>
            </a:r>
            <a:r>
              <a:rPr lang="ru-RU" dirty="0"/>
              <a:t> </a:t>
            </a:r>
            <a:r>
              <a:rPr lang="ru-RU" dirty="0" smtClean="0"/>
              <a:t>станции. </a:t>
            </a:r>
            <a:endParaRPr lang="bg-BG" dirty="0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30338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en-US" sz="2400" dirty="0" smtClean="0">
                <a:solidFill>
                  <a:schemeClr val="bg2"/>
                </a:solidFill>
              </a:rPr>
              <a:t>. </a:t>
            </a:r>
            <a:endParaRPr lang="bg-BG" alt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8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1995"/>
            <a:ext cx="8784976" cy="62199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	</a:t>
            </a:r>
            <a:r>
              <a:rPr lang="ru-RU" dirty="0" err="1" smtClean="0"/>
              <a:t>Следователно</a:t>
            </a:r>
            <a:r>
              <a:rPr lang="ru-RU" dirty="0" smtClean="0"/>
              <a:t> </a:t>
            </a:r>
            <a:r>
              <a:rPr lang="ru-RU" dirty="0"/>
              <a:t>сините </a:t>
            </a:r>
            <a:r>
              <a:rPr lang="ru-RU" dirty="0" err="1"/>
              <a:t>начупени</a:t>
            </a:r>
            <a:r>
              <a:rPr lang="ru-RU" dirty="0"/>
              <a:t> линии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фалшифицирани</a:t>
            </a:r>
            <a:r>
              <a:rPr lang="ru-RU" dirty="0"/>
              <a:t> за да </a:t>
            </a:r>
            <a:r>
              <a:rPr lang="ru-RU" dirty="0" err="1"/>
              <a:t>показват</a:t>
            </a:r>
            <a:r>
              <a:rPr lang="ru-RU" dirty="0"/>
              <a:t> </a:t>
            </a:r>
            <a:r>
              <a:rPr lang="ru-RU" dirty="0" err="1"/>
              <a:t>неувеличаване</a:t>
            </a:r>
            <a:r>
              <a:rPr lang="ru-RU" dirty="0"/>
              <a:t>, </a:t>
            </a:r>
            <a:r>
              <a:rPr lang="ru-RU" dirty="0" err="1"/>
              <a:t>съответно</a:t>
            </a:r>
            <a:r>
              <a:rPr lang="ru-RU" dirty="0"/>
              <a:t> </a:t>
            </a:r>
            <a:r>
              <a:rPr lang="ru-RU" dirty="0" err="1"/>
              <a:t>намаляване</a:t>
            </a:r>
            <a:r>
              <a:rPr lang="ru-RU" dirty="0"/>
              <a:t> на цените при </a:t>
            </a:r>
            <a:r>
              <a:rPr lang="ru-RU" dirty="0" err="1"/>
              <a:t>потребителите</a:t>
            </a:r>
            <a:r>
              <a:rPr lang="ru-RU" dirty="0"/>
              <a:t> и </a:t>
            </a:r>
            <a:r>
              <a:rPr lang="ru-RU" dirty="0" err="1"/>
              <a:t>така</a:t>
            </a:r>
            <a:r>
              <a:rPr lang="ru-RU" dirty="0"/>
              <a:t> да се внуши </a:t>
            </a:r>
            <a:r>
              <a:rPr lang="ru-RU" dirty="0" err="1"/>
              <a:t>икономическа</a:t>
            </a:r>
            <a:r>
              <a:rPr lang="ru-RU" dirty="0"/>
              <a:t> </a:t>
            </a:r>
            <a:r>
              <a:rPr lang="ru-RU" dirty="0" err="1"/>
              <a:t>приемливост</a:t>
            </a:r>
            <a:r>
              <a:rPr lang="ru-RU" dirty="0"/>
              <a:t> за </a:t>
            </a:r>
            <a:r>
              <a:rPr lang="ru-RU" dirty="0" err="1"/>
              <a:t>новите</a:t>
            </a:r>
            <a:r>
              <a:rPr lang="ru-RU" dirty="0"/>
              <a:t> </a:t>
            </a:r>
            <a:r>
              <a:rPr lang="ru-RU" dirty="0" err="1"/>
              <a:t>ядрени</a:t>
            </a:r>
            <a:r>
              <a:rPr lang="ru-RU" dirty="0"/>
              <a:t> мощности</a:t>
            </a:r>
            <a:r>
              <a:rPr lang="ru-RU" dirty="0" smtClean="0"/>
              <a:t>. </a:t>
            </a:r>
          </a:p>
          <a:p>
            <a:pPr marL="0" indent="0" algn="just">
              <a:buNone/>
            </a:pPr>
            <a:r>
              <a:rPr lang="ru-RU" dirty="0"/>
              <a:t>			</a:t>
            </a:r>
            <a:r>
              <a:rPr lang="ru-RU" dirty="0" smtClean="0"/>
              <a:t>фиг</a:t>
            </a:r>
            <a:r>
              <a:rPr lang="ru-RU" dirty="0"/>
              <a:t>. 19 и фиг. 96 от плана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bg-BG" dirty="0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30338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en-US" sz="2400" dirty="0" smtClean="0">
                <a:solidFill>
                  <a:schemeClr val="bg2"/>
                </a:solidFill>
              </a:rPr>
              <a:t>. </a:t>
            </a:r>
            <a:endParaRPr lang="bg-BG" altLang="en-US" sz="2400" dirty="0">
              <a:solidFill>
                <a:schemeClr val="bg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3" y="1628801"/>
            <a:ext cx="4968551" cy="22700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696" y="3983858"/>
            <a:ext cx="5945511" cy="269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58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32776"/>
            <a:ext cx="8784976" cy="62199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sz="2400" dirty="0" smtClean="0"/>
              <a:t>Следващ порок е: </a:t>
            </a:r>
            <a:r>
              <a:rPr lang="bg-BG" b="1" dirty="0" smtClean="0"/>
              <a:t>Несъответствие с регионалната пазарна логика </a:t>
            </a:r>
          </a:p>
          <a:p>
            <a:pPr marL="0" indent="0" algn="just">
              <a:buNone/>
            </a:pPr>
            <a:r>
              <a:rPr lang="bg-BG" dirty="0"/>
              <a:t>	</a:t>
            </a:r>
            <a:r>
              <a:rPr lang="bg-BG" sz="2000" dirty="0" smtClean="0"/>
              <a:t>Поръчителите </a:t>
            </a:r>
            <a:r>
              <a:rPr lang="bg-BG" sz="2000" dirty="0"/>
              <a:t>на </a:t>
            </a:r>
            <a:r>
              <a:rPr lang="bg-BG" sz="2000" dirty="0" smtClean="0"/>
              <a:t>плана </a:t>
            </a:r>
            <a:r>
              <a:rPr lang="bg-BG" sz="2000" dirty="0"/>
              <a:t>обясняват </a:t>
            </a:r>
            <a:r>
              <a:rPr lang="bg-BG" sz="2000" dirty="0" smtClean="0"/>
              <a:t>въвеждането на </a:t>
            </a:r>
            <a:r>
              <a:rPr lang="bg-BG" sz="2000" dirty="0"/>
              <a:t>седми и осми блок с желанието си да изнасят електроенергия. Но не посочват на кого ще я продават и още по-малко, с кой купувач имат договор. Такъв няма и няма да има, защото никой няма да купува </a:t>
            </a:r>
            <a:r>
              <a:rPr lang="bg-BG" sz="2000" dirty="0" smtClean="0"/>
              <a:t>тази скъпа </a:t>
            </a:r>
            <a:r>
              <a:rPr lang="bg-BG" sz="2000" dirty="0"/>
              <a:t>електроенергия. </a:t>
            </a:r>
          </a:p>
          <a:p>
            <a:pPr marL="0" indent="0" algn="just">
              <a:buNone/>
            </a:pPr>
            <a:r>
              <a:rPr lang="bg-BG" sz="2000" dirty="0" smtClean="0"/>
              <a:t>	Съставителите </a:t>
            </a:r>
            <a:r>
              <a:rPr lang="bg-BG" sz="2000" dirty="0"/>
              <a:t>на плана знаят, че рано или късно ще се разкрие икономическата заблуда. Тогава възникват опасения за скрити причини, водещи до вкарването на ядрени блокове в плана, например:</a:t>
            </a:r>
          </a:p>
          <a:p>
            <a:pPr marL="0" indent="0" algn="just">
              <a:buNone/>
            </a:pPr>
            <a:r>
              <a:rPr lang="bg-BG" sz="2000" dirty="0"/>
              <a:t>	</a:t>
            </a:r>
            <a:r>
              <a:rPr lang="bg-BG" sz="2000" dirty="0" smtClean="0"/>
              <a:t>- Спиране </a:t>
            </a:r>
            <a:r>
              <a:rPr lang="bg-BG" sz="2000" dirty="0"/>
              <a:t>на пети блок в Козлодуй след 2027 г. и съответно на шести блок след 2029 г. поради „вето“ на руския главен конструктор върху продължаване на разрешението за работа или поради други прикривани причини. Подобен прецедент съществува: след като бяха обследвани и намерени за опасни, АЕЦ „Козлодуй“ изпълни проекти за обезопасяване на трети и четвърти блок, в т.ч. надграждане с </a:t>
            </a:r>
            <a:r>
              <a:rPr lang="bg-BG" sz="2000" dirty="0" smtClean="0"/>
              <a:t>вихрово-струен кондензатор</a:t>
            </a:r>
            <a:r>
              <a:rPr lang="bg-BG" sz="2000" dirty="0"/>
              <a:t>, но парите и усилията пропаднаха, защото блоковете бяха затворени окончателно.</a:t>
            </a:r>
          </a:p>
          <a:p>
            <a:pPr marL="0" indent="0" algn="just">
              <a:buNone/>
            </a:pPr>
            <a:r>
              <a:rPr lang="bg-BG" sz="2000" dirty="0"/>
              <a:t>	</a:t>
            </a:r>
            <a:r>
              <a:rPr lang="bg-BG" sz="2000" dirty="0" smtClean="0"/>
              <a:t>- Приноси </a:t>
            </a:r>
            <a:r>
              <a:rPr lang="bg-BG" sz="2000" dirty="0"/>
              <a:t>към новия благодетел, в т.ч. доставяне на отработено гориво с обогатен уран и плутоний. </a:t>
            </a:r>
          </a:p>
          <a:p>
            <a:pPr marL="0" indent="0" algn="just">
              <a:buNone/>
            </a:pPr>
            <a:r>
              <a:rPr lang="bg-BG" sz="2000" dirty="0" smtClean="0"/>
              <a:t>	- Създаване </a:t>
            </a:r>
            <a:r>
              <a:rPr lang="bg-BG" sz="2000" dirty="0"/>
              <a:t>на допълнителни мишени за ракети и за ядрена война без ядрени бомби.</a:t>
            </a:r>
          </a:p>
          <a:p>
            <a:pPr marL="0" indent="0" algn="just">
              <a:buNone/>
            </a:pPr>
            <a:r>
              <a:rPr lang="bg-BG" sz="2000" dirty="0" smtClean="0"/>
              <a:t>	Поръчителите </a:t>
            </a:r>
            <a:r>
              <a:rPr lang="bg-BG" sz="2000" dirty="0"/>
              <a:t>на тази част от плана дължат обяснение за истинските причини или следва скоро да оттеглят своето настояване за седми и осми блок в Козлодуй. </a:t>
            </a:r>
          </a:p>
          <a:p>
            <a:pPr marL="0" indent="0" algn="just">
              <a:buNone/>
            </a:pPr>
            <a:endParaRPr lang="bg-BG" dirty="0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30338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en-US" sz="2400" dirty="0" smtClean="0">
                <a:solidFill>
                  <a:schemeClr val="bg2"/>
                </a:solidFill>
              </a:rPr>
              <a:t>. </a:t>
            </a:r>
            <a:endParaRPr lang="bg-BG" alt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3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2199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	</a:t>
            </a:r>
            <a:r>
              <a:rPr lang="bg-BG" sz="2400" dirty="0" smtClean="0"/>
              <a:t>Следващ порок: </a:t>
            </a:r>
            <a:r>
              <a:rPr lang="bg-BG" sz="2400" b="1" dirty="0" smtClean="0"/>
              <a:t>Липса на законово изисквани основни данни </a:t>
            </a:r>
            <a:endParaRPr lang="bg-BG" sz="2400" dirty="0" smtClean="0"/>
          </a:p>
          <a:p>
            <a:pPr marL="0" indent="0" algn="just">
              <a:buNone/>
            </a:pPr>
            <a:r>
              <a:rPr lang="bg-BG" dirty="0" smtClean="0"/>
              <a:t>	</a:t>
            </a:r>
            <a:r>
              <a:rPr lang="ru-RU" dirty="0"/>
              <a:t>В </a:t>
            </a:r>
            <a:r>
              <a:rPr lang="ru-RU" dirty="0" err="1"/>
              <a:t>актуализирания</a:t>
            </a:r>
            <a:r>
              <a:rPr lang="ru-RU" dirty="0"/>
              <a:t> </a:t>
            </a:r>
            <a:r>
              <a:rPr lang="ru-RU" dirty="0" err="1"/>
              <a:t>интегрален</a:t>
            </a:r>
            <a:r>
              <a:rPr lang="ru-RU" dirty="0"/>
              <a:t> план </a:t>
            </a:r>
            <a:r>
              <a:rPr lang="ru-RU" dirty="0" err="1"/>
              <a:t>енергетика</a:t>
            </a:r>
            <a:r>
              <a:rPr lang="ru-RU" dirty="0"/>
              <a:t> и климат </a:t>
            </a:r>
            <a:r>
              <a:rPr lang="ru-RU" dirty="0" err="1"/>
              <a:t>няма</a:t>
            </a:r>
            <a:r>
              <a:rPr lang="ru-RU" dirty="0"/>
              <a:t> явна прогноза за </a:t>
            </a:r>
            <a:r>
              <a:rPr lang="ru-RU" dirty="0" err="1"/>
              <a:t>годишното</a:t>
            </a:r>
            <a:r>
              <a:rPr lang="ru-RU" dirty="0"/>
              <a:t> потребление на </a:t>
            </a:r>
            <a:r>
              <a:rPr lang="ru-RU" dirty="0" err="1"/>
              <a:t>електроенергия</a:t>
            </a:r>
            <a:r>
              <a:rPr lang="ru-RU" dirty="0"/>
              <a:t> до 2050 г. в </a:t>
            </a:r>
            <a:r>
              <a:rPr lang="ru-RU" dirty="0" err="1" smtClean="0"/>
              <a:t>GWh</a:t>
            </a:r>
            <a:r>
              <a:rPr lang="ru-RU" dirty="0" smtClean="0"/>
              <a:t>, </a:t>
            </a:r>
            <a:r>
              <a:rPr lang="ru-RU" dirty="0" err="1" smtClean="0"/>
              <a:t>нито</a:t>
            </a:r>
            <a:r>
              <a:rPr lang="ru-RU" dirty="0" smtClean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представени</a:t>
            </a:r>
            <a:r>
              <a:rPr lang="ru-RU" dirty="0"/>
              <a:t> </a:t>
            </a:r>
            <a:r>
              <a:rPr lang="ru-RU" dirty="0" err="1"/>
              <a:t>изискуемите</a:t>
            </a:r>
            <a:r>
              <a:rPr lang="ru-RU" dirty="0"/>
              <a:t> от Глава втора раздел </a:t>
            </a:r>
            <a:r>
              <a:rPr lang="ru-RU" dirty="0" err="1"/>
              <a:t>втори</a:t>
            </a:r>
            <a:r>
              <a:rPr lang="ru-RU" dirty="0"/>
              <a:t> на Закона за </a:t>
            </a:r>
            <a:r>
              <a:rPr lang="ru-RU" dirty="0" err="1"/>
              <a:t>енергетиката</a:t>
            </a:r>
            <a:r>
              <a:rPr lang="ru-RU" dirty="0"/>
              <a:t> </a:t>
            </a:r>
            <a:r>
              <a:rPr lang="ru-RU" dirty="0" err="1"/>
              <a:t>енергийни</a:t>
            </a:r>
            <a:r>
              <a:rPr lang="ru-RU" dirty="0"/>
              <a:t> и </a:t>
            </a:r>
            <a:r>
              <a:rPr lang="ru-RU" dirty="0" err="1"/>
              <a:t>мощностни</a:t>
            </a:r>
            <a:r>
              <a:rPr lang="ru-RU" dirty="0"/>
              <a:t> </a:t>
            </a:r>
            <a:r>
              <a:rPr lang="ru-RU" dirty="0" err="1"/>
              <a:t>баланси</a:t>
            </a:r>
            <a:r>
              <a:rPr lang="ru-RU" dirty="0"/>
              <a:t>, </a:t>
            </a:r>
            <a:r>
              <a:rPr lang="ru-RU" dirty="0" err="1"/>
              <a:t>въпреки</a:t>
            </a:r>
            <a:r>
              <a:rPr lang="ru-RU" dirty="0"/>
              <a:t> че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прогнози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са</a:t>
            </a:r>
            <a:r>
              <a:rPr lang="ru-RU" dirty="0"/>
              <a:t> основание за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инвестиционни</a:t>
            </a:r>
            <a:r>
              <a:rPr lang="ru-RU" dirty="0"/>
              <a:t> и </a:t>
            </a:r>
            <a:r>
              <a:rPr lang="ru-RU" dirty="0" err="1"/>
              <a:t>оперативни</a:t>
            </a:r>
            <a:r>
              <a:rPr lang="ru-RU" dirty="0"/>
              <a:t> показатели: </a:t>
            </a:r>
            <a:r>
              <a:rPr lang="ru-RU" dirty="0" err="1"/>
              <a:t>избор</a:t>
            </a:r>
            <a:r>
              <a:rPr lang="ru-RU" dirty="0"/>
              <a:t> на </a:t>
            </a:r>
            <a:r>
              <a:rPr lang="ru-RU" dirty="0" err="1"/>
              <a:t>ред</a:t>
            </a:r>
            <a:r>
              <a:rPr lang="ru-RU" dirty="0"/>
              <a:t> за </a:t>
            </a:r>
            <a:r>
              <a:rPr lang="ru-RU" dirty="0" err="1"/>
              <a:t>спиране</a:t>
            </a:r>
            <a:r>
              <a:rPr lang="ru-RU" dirty="0"/>
              <a:t> на </a:t>
            </a:r>
            <a:r>
              <a:rPr lang="ru-RU" dirty="0" err="1"/>
              <a:t>замърсяващи</a:t>
            </a:r>
            <a:r>
              <a:rPr lang="ru-RU" dirty="0"/>
              <a:t> и остарели </a:t>
            </a:r>
            <a:r>
              <a:rPr lang="ru-RU" dirty="0" err="1"/>
              <a:t>агрегати</a:t>
            </a:r>
            <a:r>
              <a:rPr lang="ru-RU" dirty="0"/>
              <a:t>, </a:t>
            </a:r>
            <a:r>
              <a:rPr lang="ru-RU" dirty="0" err="1"/>
              <a:t>определяне</a:t>
            </a:r>
            <a:r>
              <a:rPr lang="ru-RU" dirty="0"/>
              <a:t> на оптимален план за </a:t>
            </a:r>
            <a:r>
              <a:rPr lang="ru-RU" dirty="0" err="1"/>
              <a:t>изграждане</a:t>
            </a:r>
            <a:r>
              <a:rPr lang="ru-RU" dirty="0"/>
              <a:t> и </a:t>
            </a:r>
            <a:r>
              <a:rPr lang="ru-RU" dirty="0" err="1"/>
              <a:t>въвеждане</a:t>
            </a:r>
            <a:r>
              <a:rPr lang="ru-RU" dirty="0"/>
              <a:t> на </a:t>
            </a:r>
            <a:r>
              <a:rPr lang="ru-RU" dirty="0" err="1"/>
              <a:t>заместващи</a:t>
            </a:r>
            <a:r>
              <a:rPr lang="ru-RU" dirty="0"/>
              <a:t> и нови мощности, </a:t>
            </a:r>
            <a:r>
              <a:rPr lang="ru-RU" dirty="0" err="1"/>
              <a:t>определяне</a:t>
            </a:r>
            <a:r>
              <a:rPr lang="ru-RU" dirty="0"/>
              <a:t> на план за </a:t>
            </a:r>
            <a:r>
              <a:rPr lang="ru-RU" dirty="0" err="1"/>
              <a:t>развите</a:t>
            </a:r>
            <a:r>
              <a:rPr lang="ru-RU" dirty="0"/>
              <a:t> на </a:t>
            </a:r>
            <a:r>
              <a:rPr lang="ru-RU" dirty="0" err="1" smtClean="0"/>
              <a:t>електропреносната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електроразпределителните</a:t>
            </a:r>
            <a:r>
              <a:rPr lang="ru-RU" dirty="0"/>
              <a:t> мрежи и </a:t>
            </a:r>
            <a:r>
              <a:rPr lang="ru-RU" dirty="0" smtClean="0"/>
              <a:t>пр. </a:t>
            </a:r>
          </a:p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dirty="0" err="1" smtClean="0"/>
              <a:t>Нещо</a:t>
            </a:r>
            <a:r>
              <a:rPr lang="ru-RU" dirty="0" smtClean="0"/>
              <a:t> </a:t>
            </a:r>
            <a:r>
              <a:rPr lang="ru-RU" dirty="0" err="1"/>
              <a:t>повече</a:t>
            </a:r>
            <a:r>
              <a:rPr lang="ru-RU" dirty="0"/>
              <a:t>, </a:t>
            </a:r>
            <a:r>
              <a:rPr lang="ru-RU" dirty="0" smtClean="0"/>
              <a:t>необходимо е </a:t>
            </a:r>
            <a:r>
              <a:rPr lang="ru-RU" dirty="0"/>
              <a:t>да </a:t>
            </a:r>
            <a:r>
              <a:rPr lang="ru-RU" dirty="0" err="1"/>
              <a:t>има</a:t>
            </a:r>
            <a:r>
              <a:rPr lang="ru-RU" dirty="0"/>
              <a:t> разбивка на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прогнози</a:t>
            </a:r>
            <a:r>
              <a:rPr lang="ru-RU" dirty="0"/>
              <a:t> по </a:t>
            </a:r>
            <a:r>
              <a:rPr lang="ru-RU" dirty="0" err="1"/>
              <a:t>разновидностите</a:t>
            </a:r>
            <a:r>
              <a:rPr lang="ru-RU" dirty="0"/>
              <a:t> </a:t>
            </a:r>
            <a:r>
              <a:rPr lang="ru-RU" dirty="0" err="1"/>
              <a:t>електроенергия</a:t>
            </a:r>
            <a:r>
              <a:rPr lang="ru-RU" dirty="0"/>
              <a:t>: </a:t>
            </a:r>
            <a:r>
              <a:rPr lang="ru-RU" dirty="0" err="1"/>
              <a:t>основна</a:t>
            </a:r>
            <a:r>
              <a:rPr lang="ru-RU" dirty="0"/>
              <a:t> (с неизменяема </a:t>
            </a:r>
            <a:r>
              <a:rPr lang="ru-RU" dirty="0" err="1"/>
              <a:t>мощност</a:t>
            </a:r>
            <a:r>
              <a:rPr lang="ru-RU" dirty="0"/>
              <a:t>), </a:t>
            </a:r>
            <a:r>
              <a:rPr lang="ru-RU" dirty="0" err="1"/>
              <a:t>електроенергия</a:t>
            </a:r>
            <a:r>
              <a:rPr lang="ru-RU" dirty="0"/>
              <a:t> по договорен график, </a:t>
            </a:r>
            <a:r>
              <a:rPr lang="ru-RU" dirty="0" err="1"/>
              <a:t>електроенергия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свободен график, </a:t>
            </a:r>
            <a:r>
              <a:rPr lang="ru-RU" dirty="0" err="1"/>
              <a:t>резервираща</a:t>
            </a:r>
            <a:r>
              <a:rPr lang="ru-RU" dirty="0"/>
              <a:t>, </a:t>
            </a:r>
            <a:r>
              <a:rPr lang="ru-RU" dirty="0" err="1"/>
              <a:t>балансираща</a:t>
            </a:r>
            <a:r>
              <a:rPr lang="ru-RU" dirty="0"/>
              <a:t> и/или </a:t>
            </a:r>
            <a:r>
              <a:rPr lang="ru-RU" dirty="0" err="1"/>
              <a:t>регулираща</a:t>
            </a:r>
            <a:r>
              <a:rPr lang="ru-RU" dirty="0"/>
              <a:t> </a:t>
            </a:r>
            <a:r>
              <a:rPr lang="ru-RU" dirty="0" err="1"/>
              <a:t>електроенергия</a:t>
            </a:r>
            <a:r>
              <a:rPr lang="ru-RU" dirty="0"/>
              <a:t>. В </a:t>
            </a:r>
            <a:r>
              <a:rPr lang="ru-RU" dirty="0" err="1"/>
              <a:t>текстовете</a:t>
            </a:r>
            <a:r>
              <a:rPr lang="ru-RU" dirty="0"/>
              <a:t> на плана или </a:t>
            </a:r>
            <a:r>
              <a:rPr lang="ru-RU" dirty="0" err="1"/>
              <a:t>като</a:t>
            </a:r>
            <a:r>
              <a:rPr lang="ru-RU" dirty="0"/>
              <a:t> приложения. </a:t>
            </a:r>
            <a:r>
              <a:rPr lang="ru-RU" dirty="0" err="1"/>
              <a:t>Особено</a:t>
            </a:r>
            <a:r>
              <a:rPr lang="ru-RU" dirty="0"/>
              <a:t> </a:t>
            </a:r>
            <a:r>
              <a:rPr lang="ru-RU" dirty="0" err="1"/>
              <a:t>разновидностите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се </a:t>
            </a:r>
            <a:r>
              <a:rPr lang="ru-RU" dirty="0" err="1"/>
              <a:t>търгуват</a:t>
            </a:r>
            <a:r>
              <a:rPr lang="ru-RU" dirty="0"/>
              <a:t> на </a:t>
            </a:r>
            <a:r>
              <a:rPr lang="ru-RU" dirty="0" err="1"/>
              <a:t>отделни</a:t>
            </a:r>
            <a:r>
              <a:rPr lang="ru-RU" dirty="0"/>
              <a:t> </a:t>
            </a:r>
            <a:r>
              <a:rPr lang="ru-RU" dirty="0" err="1"/>
              <a:t>пазари</a:t>
            </a:r>
            <a:r>
              <a:rPr lang="ru-RU" dirty="0"/>
              <a:t>. И не на </a:t>
            </a:r>
            <a:r>
              <a:rPr lang="ru-RU" dirty="0" err="1"/>
              <a:t>последно</a:t>
            </a:r>
            <a:r>
              <a:rPr lang="ru-RU" dirty="0"/>
              <a:t> </a:t>
            </a:r>
            <a:r>
              <a:rPr lang="ru-RU" dirty="0" err="1"/>
              <a:t>място</a:t>
            </a:r>
            <a:r>
              <a:rPr lang="ru-RU" dirty="0"/>
              <a:t> по </a:t>
            </a:r>
            <a:r>
              <a:rPr lang="ru-RU" dirty="0" err="1" smtClean="0"/>
              <a:t>значимост</a:t>
            </a:r>
            <a:r>
              <a:rPr lang="ru-RU" dirty="0" smtClean="0"/>
              <a:t>: прогноза за </a:t>
            </a:r>
            <a:r>
              <a:rPr lang="ru-RU" dirty="0" err="1"/>
              <a:t>електроенергията</a:t>
            </a:r>
            <a:r>
              <a:rPr lang="ru-RU" dirty="0"/>
              <a:t>, </a:t>
            </a:r>
            <a:r>
              <a:rPr lang="ru-RU" dirty="0" err="1"/>
              <a:t>произвеждана</a:t>
            </a:r>
            <a:r>
              <a:rPr lang="ru-RU" dirty="0"/>
              <a:t> от </a:t>
            </a:r>
            <a:r>
              <a:rPr lang="ru-RU" dirty="0" err="1"/>
              <a:t>самите</a:t>
            </a:r>
            <a:r>
              <a:rPr lang="ru-RU" dirty="0"/>
              <a:t> потребители,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се </a:t>
            </a:r>
            <a:r>
              <a:rPr lang="ru-RU" dirty="0" err="1"/>
              <a:t>превърнали</a:t>
            </a:r>
            <a:r>
              <a:rPr lang="ru-RU" dirty="0"/>
              <a:t> в </a:t>
            </a:r>
            <a:r>
              <a:rPr lang="ru-RU" dirty="0" err="1" smtClean="0"/>
              <a:t>протребители</a:t>
            </a:r>
            <a:r>
              <a:rPr lang="ru-RU" dirty="0" smtClean="0"/>
              <a:t>.</a:t>
            </a:r>
            <a:endParaRPr lang="bg-BG" dirty="0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30338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en-US" sz="2400" dirty="0" smtClean="0">
                <a:solidFill>
                  <a:schemeClr val="bg2"/>
                </a:solidFill>
              </a:rPr>
              <a:t>. </a:t>
            </a:r>
            <a:endParaRPr lang="bg-BG" alt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4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219912"/>
          </a:xfrm>
        </p:spPr>
        <p:txBody>
          <a:bodyPr>
            <a:noAutofit/>
          </a:bodyPr>
          <a:lstStyle/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bg-BG" dirty="0" smtClean="0"/>
              <a:t>	Въпреки </a:t>
            </a:r>
            <a:r>
              <a:rPr lang="bg-BG" dirty="0"/>
              <a:t>описаните липси, в плана са написани производни показатели: дял на възобновяеми енергии, секторни потребления, цели за </a:t>
            </a:r>
            <a:r>
              <a:rPr lang="bg-BG" dirty="0" err="1"/>
              <a:t>обезвъглеродяване</a:t>
            </a:r>
            <a:r>
              <a:rPr lang="bg-BG" dirty="0"/>
              <a:t> и </a:t>
            </a:r>
            <a:r>
              <a:rPr lang="bg-BG" dirty="0" smtClean="0"/>
              <a:t>пр., </a:t>
            </a:r>
            <a:r>
              <a:rPr lang="bg-BG" dirty="0"/>
              <a:t>които обаче са непроверяеми. При опит за тяхното анализиране, в т.ч. на неявно показани </a:t>
            </a:r>
            <a:r>
              <a:rPr lang="bg-BG" dirty="0" smtClean="0"/>
              <a:t>на </a:t>
            </a:r>
            <a:r>
              <a:rPr lang="bg-BG" dirty="0"/>
              <a:t>фиг. 106 съставляващи в </a:t>
            </a:r>
            <a:r>
              <a:rPr lang="en-US" dirty="0" err="1"/>
              <a:t>ktoe</a:t>
            </a:r>
            <a:r>
              <a:rPr lang="bg-BG" dirty="0"/>
              <a:t>, отбелязваме следното: </a:t>
            </a: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bg-BG" dirty="0"/>
              <a:t>- Планираното потребление на електроенергия </a:t>
            </a:r>
            <a:r>
              <a:rPr lang="en-US" dirty="0" smtClean="0"/>
              <a:t>(</a:t>
            </a:r>
            <a:r>
              <a:rPr lang="bg-BG" dirty="0" smtClean="0"/>
              <a:t>сивата линия на следващата фигура) за </a:t>
            </a:r>
            <a:r>
              <a:rPr lang="bg-BG" dirty="0"/>
              <a:t>2050 г. е завишено с </a:t>
            </a:r>
            <a:r>
              <a:rPr lang="bg-BG" dirty="0" smtClean="0"/>
              <a:t>43% </a:t>
            </a:r>
            <a:r>
              <a:rPr lang="bg-BG" dirty="0"/>
              <a:t>спрямо планираното потребление </a:t>
            </a:r>
            <a:r>
              <a:rPr lang="bg-BG" dirty="0" smtClean="0"/>
              <a:t>в </a:t>
            </a:r>
            <a:r>
              <a:rPr lang="bg-BG" dirty="0"/>
              <a:t>референтния сценарий от 2020 г. с което може да се внушат нараснали нужди</a:t>
            </a:r>
            <a:r>
              <a:rPr lang="bg-BG" dirty="0" smtClean="0"/>
              <a:t>. Над 60 % се увеличава потреблението на електроенергия спрямо това от 2010 г. Това изглежда невероятно предвид на намалението на населението (червената линия) с около 25 % и </a:t>
            </a:r>
            <a:r>
              <a:rPr lang="ru-RU" dirty="0" err="1" smtClean="0"/>
              <a:t>обявеното</a:t>
            </a:r>
            <a:r>
              <a:rPr lang="ru-RU" dirty="0" smtClean="0"/>
              <a:t> </a:t>
            </a:r>
            <a:r>
              <a:rPr lang="ru-RU" dirty="0"/>
              <a:t>увеличение на </a:t>
            </a:r>
            <a:r>
              <a:rPr lang="ru-RU" dirty="0" err="1" smtClean="0"/>
              <a:t>енергийната</a:t>
            </a:r>
            <a:r>
              <a:rPr lang="ru-RU" dirty="0" smtClean="0"/>
              <a:t> </a:t>
            </a:r>
            <a:r>
              <a:rPr lang="ru-RU" dirty="0" err="1"/>
              <a:t>ефективност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компенсира</a:t>
            </a:r>
            <a:r>
              <a:rPr lang="ru-RU" dirty="0"/>
              <a:t> </a:t>
            </a:r>
            <a:r>
              <a:rPr lang="ru-RU" dirty="0" err="1"/>
              <a:t>обективно</a:t>
            </a:r>
            <a:r>
              <a:rPr lang="ru-RU" dirty="0"/>
              <a:t> </a:t>
            </a:r>
            <a:r>
              <a:rPr lang="ru-RU" dirty="0" err="1"/>
              <a:t>очакваното</a:t>
            </a:r>
            <a:r>
              <a:rPr lang="ru-RU" dirty="0"/>
              <a:t> увеличение на </a:t>
            </a:r>
            <a:r>
              <a:rPr lang="ru-RU" dirty="0" err="1"/>
              <a:t>електропотреблението</a:t>
            </a:r>
            <a:r>
              <a:rPr lang="ru-RU" dirty="0"/>
              <a:t> в транспорта.</a:t>
            </a:r>
            <a:endParaRPr lang="bg-BG" dirty="0"/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bg-BG" dirty="0" smtClean="0"/>
              <a:t>- Повече от два пъти се повишава </a:t>
            </a:r>
            <a:r>
              <a:rPr lang="bg-BG" dirty="0"/>
              <a:t>електропотреблението </a:t>
            </a:r>
            <a:r>
              <a:rPr lang="bg-BG" dirty="0" smtClean="0"/>
              <a:t>за </a:t>
            </a:r>
            <a:r>
              <a:rPr lang="bg-BG" dirty="0"/>
              <a:t>всеки останал в България жител </a:t>
            </a:r>
            <a:r>
              <a:rPr lang="bg-BG" dirty="0" smtClean="0"/>
              <a:t>(синята </a:t>
            </a:r>
            <a:r>
              <a:rPr lang="bg-BG" dirty="0"/>
              <a:t>линия на </a:t>
            </a:r>
            <a:r>
              <a:rPr lang="bg-BG" dirty="0" smtClean="0"/>
              <a:t>фигурата) </a:t>
            </a:r>
            <a:r>
              <a:rPr lang="bg-BG" dirty="0"/>
              <a:t>спрямо потреблението от 2010 г. Това </a:t>
            </a:r>
            <a:r>
              <a:rPr lang="bg-BG" dirty="0" smtClean="0"/>
              <a:t>е резултат на внушаваното нарастващо общо електропотребление и намалението на населението с около 25 %. </a:t>
            </a:r>
            <a:endParaRPr lang="bg-BG" dirty="0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30338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en-US" sz="2400" dirty="0" smtClean="0">
                <a:solidFill>
                  <a:schemeClr val="bg2"/>
                </a:solidFill>
              </a:rPr>
              <a:t>. </a:t>
            </a:r>
            <a:endParaRPr lang="bg-BG" alt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02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7504" y="4819880"/>
            <a:ext cx="8784976" cy="6219912"/>
          </a:xfrm>
        </p:spPr>
        <p:txBody>
          <a:bodyPr>
            <a:noAutofit/>
          </a:bodyPr>
          <a:lstStyle/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dirty="0" err="1"/>
              <a:t>Изводът</a:t>
            </a:r>
            <a:r>
              <a:rPr lang="ru-RU" dirty="0"/>
              <a:t> е, че </a:t>
            </a:r>
            <a:r>
              <a:rPr lang="ru-RU" dirty="0" err="1"/>
              <a:t>приетото</a:t>
            </a:r>
            <a:r>
              <a:rPr lang="ru-RU" dirty="0"/>
              <a:t> в плана увеличение на </a:t>
            </a:r>
            <a:r>
              <a:rPr lang="ru-RU" dirty="0" err="1"/>
              <a:t>потреблението</a:t>
            </a:r>
            <a:r>
              <a:rPr lang="ru-RU" dirty="0"/>
              <a:t> на </a:t>
            </a:r>
            <a:r>
              <a:rPr lang="ru-RU" dirty="0" err="1"/>
              <a:t>електроенергия</a:t>
            </a:r>
            <a:r>
              <a:rPr lang="ru-RU" dirty="0"/>
              <a:t> е </a:t>
            </a:r>
            <a:r>
              <a:rPr lang="ru-RU" dirty="0" err="1" smtClean="0"/>
              <a:t>невъзможно</a:t>
            </a:r>
            <a:r>
              <a:rPr lang="ru-RU" dirty="0" smtClean="0"/>
              <a:t>, </a:t>
            </a:r>
            <a:r>
              <a:rPr lang="ru-RU" dirty="0" err="1"/>
              <a:t>особено</a:t>
            </a:r>
            <a:r>
              <a:rPr lang="ru-RU" dirty="0"/>
              <a:t> при </a:t>
            </a:r>
            <a:r>
              <a:rPr lang="ru-RU" dirty="0" err="1"/>
              <a:t>продължаване</a:t>
            </a:r>
            <a:r>
              <a:rPr lang="ru-RU" dirty="0"/>
              <a:t> на </a:t>
            </a:r>
            <a:r>
              <a:rPr lang="ru-RU" dirty="0" err="1"/>
              <a:t>демографската</a:t>
            </a:r>
            <a:r>
              <a:rPr lang="ru-RU" dirty="0"/>
              <a:t> катастрофа </a:t>
            </a:r>
            <a:r>
              <a:rPr lang="ru-RU" dirty="0" smtClean="0"/>
              <a:t>за </a:t>
            </a:r>
            <a:r>
              <a:rPr lang="ru-RU" dirty="0" err="1"/>
              <a:t>страната</a:t>
            </a:r>
            <a:r>
              <a:rPr lang="ru-RU" dirty="0"/>
              <a:t>. </a:t>
            </a:r>
            <a:endParaRPr lang="bg-BG" dirty="0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30338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en-US" sz="2400" dirty="0" smtClean="0">
                <a:solidFill>
                  <a:schemeClr val="bg2"/>
                </a:solidFill>
              </a:rPr>
              <a:t>. </a:t>
            </a:r>
            <a:endParaRPr lang="bg-BG" altLang="en-US" sz="2400" dirty="0">
              <a:solidFill>
                <a:schemeClr val="bg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88640"/>
            <a:ext cx="5976664" cy="438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24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2199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	</a:t>
            </a:r>
            <a:endParaRPr lang="bg-BG" sz="2000" dirty="0" smtClean="0"/>
          </a:p>
          <a:p>
            <a:pPr marL="0" indent="0" algn="just">
              <a:buNone/>
            </a:pPr>
            <a:r>
              <a:rPr lang="bg-BG" sz="2400" dirty="0" smtClean="0"/>
              <a:t>Следващ порок: </a:t>
            </a:r>
            <a:r>
              <a:rPr lang="bg-BG" sz="2400" b="1" dirty="0" err="1" smtClean="0"/>
              <a:t>Антиистинност</a:t>
            </a:r>
            <a:r>
              <a:rPr lang="bg-BG" sz="2400" b="1" dirty="0" smtClean="0"/>
              <a:t> по отношение на ядреното гориво като местен енергиен източник  </a:t>
            </a:r>
          </a:p>
          <a:p>
            <a:pPr marL="0" indent="0" algn="just">
              <a:buNone/>
            </a:pPr>
            <a:endParaRPr lang="bg-BG" sz="2400" dirty="0" smtClean="0"/>
          </a:p>
          <a:p>
            <a:pPr marL="0" indent="0" algn="just">
              <a:buNone/>
            </a:pPr>
            <a:r>
              <a:rPr lang="bg-BG" dirty="0" smtClean="0"/>
              <a:t>	</a:t>
            </a:r>
            <a:r>
              <a:rPr lang="ru-RU" sz="2400" dirty="0" err="1"/>
              <a:t>Темата</a:t>
            </a:r>
            <a:r>
              <a:rPr lang="ru-RU" sz="2400" dirty="0"/>
              <a:t> за диверсификация на </a:t>
            </a:r>
            <a:r>
              <a:rPr lang="ru-RU" sz="2400" dirty="0" err="1"/>
              <a:t>доставките</a:t>
            </a:r>
            <a:r>
              <a:rPr lang="ru-RU" sz="2400" dirty="0"/>
              <a:t> на свежо ядрено </a:t>
            </a:r>
            <a:r>
              <a:rPr lang="ru-RU" sz="2400" dirty="0" err="1"/>
              <a:t>гориво</a:t>
            </a:r>
            <a:r>
              <a:rPr lang="ru-RU" sz="2400" dirty="0"/>
              <a:t> и </a:t>
            </a:r>
            <a:r>
              <a:rPr lang="ru-RU" sz="2400" dirty="0" err="1"/>
              <a:t>твърдението</a:t>
            </a:r>
            <a:r>
              <a:rPr lang="ru-RU" sz="2400" dirty="0"/>
              <a:t>, че </a:t>
            </a:r>
            <a:r>
              <a:rPr lang="ru-RU" sz="2400" dirty="0" err="1"/>
              <a:t>ядреното</a:t>
            </a:r>
            <a:r>
              <a:rPr lang="ru-RU" sz="2400" dirty="0"/>
              <a:t> </a:t>
            </a:r>
            <a:r>
              <a:rPr lang="ru-RU" sz="2400" dirty="0" err="1"/>
              <a:t>гориво</a:t>
            </a:r>
            <a:r>
              <a:rPr lang="ru-RU" sz="2400" dirty="0"/>
              <a:t> е </a:t>
            </a:r>
            <a:r>
              <a:rPr lang="ru-RU" sz="2400" dirty="0" err="1"/>
              <a:t>местен</a:t>
            </a:r>
            <a:r>
              <a:rPr lang="ru-RU" sz="2400" dirty="0"/>
              <a:t> </a:t>
            </a:r>
            <a:r>
              <a:rPr lang="ru-RU" sz="2400" dirty="0" err="1"/>
              <a:t>източник</a:t>
            </a:r>
            <a:r>
              <a:rPr lang="ru-RU" sz="2400" dirty="0"/>
              <a:t> се </a:t>
            </a:r>
            <a:r>
              <a:rPr lang="ru-RU" sz="2400" dirty="0" err="1"/>
              <a:t>повтарят</a:t>
            </a:r>
            <a:r>
              <a:rPr lang="ru-RU" sz="2400" dirty="0"/>
              <a:t> по три </a:t>
            </a:r>
            <a:r>
              <a:rPr lang="ru-RU" sz="2400" dirty="0" err="1"/>
              <a:t>пъти</a:t>
            </a:r>
            <a:r>
              <a:rPr lang="ru-RU" sz="2400" dirty="0"/>
              <a:t> в плана. Да </a:t>
            </a:r>
            <a:r>
              <a:rPr lang="ru-RU" sz="2400" dirty="0" err="1"/>
              <a:t>диверсифицираш</a:t>
            </a:r>
            <a:r>
              <a:rPr lang="ru-RU" sz="2400" dirty="0"/>
              <a:t> вноса на </a:t>
            </a:r>
            <a:r>
              <a:rPr lang="ru-RU" sz="2400" dirty="0" err="1"/>
              <a:t>нещо</a:t>
            </a:r>
            <a:r>
              <a:rPr lang="ru-RU" sz="2400" dirty="0"/>
              <a:t> </a:t>
            </a:r>
            <a:r>
              <a:rPr lang="ru-RU" sz="2400" dirty="0" err="1"/>
              <a:t>местно</a:t>
            </a:r>
            <a:r>
              <a:rPr lang="ru-RU" sz="2400" dirty="0"/>
              <a:t> звучи </a:t>
            </a:r>
            <a:r>
              <a:rPr lang="ru-RU" sz="2400" dirty="0" err="1"/>
              <a:t>шизофренично</a:t>
            </a:r>
            <a:r>
              <a:rPr lang="ru-RU" sz="2400" dirty="0"/>
              <a:t>, </a:t>
            </a:r>
            <a:r>
              <a:rPr lang="ru-RU" sz="2400" dirty="0" err="1"/>
              <a:t>защото</a:t>
            </a:r>
            <a:r>
              <a:rPr lang="ru-RU" sz="2400" dirty="0"/>
              <a:t> </a:t>
            </a:r>
            <a:r>
              <a:rPr lang="ru-RU" sz="2400" dirty="0" err="1"/>
              <a:t>двете</a:t>
            </a:r>
            <a:r>
              <a:rPr lang="ru-RU" sz="2400" dirty="0"/>
              <a:t> </a:t>
            </a:r>
            <a:r>
              <a:rPr lang="ru-RU" sz="2400" dirty="0" err="1"/>
              <a:t>тези</a:t>
            </a:r>
            <a:r>
              <a:rPr lang="ru-RU" sz="2400" dirty="0"/>
              <a:t> взаимно се </a:t>
            </a:r>
            <a:r>
              <a:rPr lang="ru-RU" sz="2400" dirty="0" err="1"/>
              <a:t>изключват</a:t>
            </a:r>
            <a:r>
              <a:rPr lang="ru-RU" sz="2400" dirty="0"/>
              <a:t>. </a:t>
            </a:r>
            <a:r>
              <a:rPr lang="ru-RU" sz="2400" dirty="0" err="1"/>
              <a:t>Следователно</a:t>
            </a:r>
            <a:r>
              <a:rPr lang="ru-RU" sz="2400" dirty="0"/>
              <a:t> </a:t>
            </a:r>
            <a:r>
              <a:rPr lang="ru-RU" sz="2400" dirty="0" err="1"/>
              <a:t>едната</a:t>
            </a:r>
            <a:r>
              <a:rPr lang="ru-RU" sz="2400" dirty="0"/>
              <a:t> е </a:t>
            </a:r>
            <a:r>
              <a:rPr lang="ru-RU" sz="2400" dirty="0" err="1"/>
              <a:t>невярна</a:t>
            </a:r>
            <a:r>
              <a:rPr lang="ru-RU" sz="2400" dirty="0"/>
              <a:t>. До тук </a:t>
            </a:r>
            <a:r>
              <a:rPr lang="ru-RU" sz="2400" dirty="0" err="1"/>
              <a:t>спирам</a:t>
            </a:r>
            <a:r>
              <a:rPr lang="ru-RU" sz="2400" dirty="0"/>
              <a:t>, </a:t>
            </a:r>
            <a:r>
              <a:rPr lang="ru-RU" sz="2400" dirty="0" err="1"/>
              <a:t>защото</a:t>
            </a:r>
            <a:r>
              <a:rPr lang="ru-RU" sz="2400" dirty="0"/>
              <a:t> </a:t>
            </a:r>
            <a:r>
              <a:rPr lang="ru-RU" sz="2400" dirty="0" err="1"/>
              <a:t>вкарването</a:t>
            </a:r>
            <a:r>
              <a:rPr lang="ru-RU" sz="2400" dirty="0"/>
              <a:t> на </a:t>
            </a:r>
            <a:r>
              <a:rPr lang="ru-RU" sz="2400" dirty="0" err="1"/>
              <a:t>неистини</a:t>
            </a:r>
            <a:r>
              <a:rPr lang="ru-RU" sz="2400" dirty="0"/>
              <a:t> в един стратегически </a:t>
            </a:r>
            <a:r>
              <a:rPr lang="ru-RU" sz="2400" dirty="0" err="1"/>
              <a:t>държавен</a:t>
            </a:r>
            <a:r>
              <a:rPr lang="ru-RU" sz="2400" dirty="0"/>
              <a:t> документ е предмет на </a:t>
            </a:r>
            <a:r>
              <a:rPr lang="ru-RU" sz="2400" dirty="0" err="1"/>
              <a:t>разследване</a:t>
            </a:r>
            <a:r>
              <a:rPr lang="ru-RU" sz="2400" dirty="0"/>
              <a:t> </a:t>
            </a:r>
            <a:r>
              <a:rPr lang="ru-RU" sz="2400" dirty="0" err="1"/>
              <a:t>според</a:t>
            </a:r>
            <a:r>
              <a:rPr lang="ru-RU" sz="2400" dirty="0"/>
              <a:t> НПК от </a:t>
            </a:r>
            <a:r>
              <a:rPr lang="ru-RU" sz="2400" dirty="0" err="1"/>
              <a:t>по-специализирани</a:t>
            </a:r>
            <a:r>
              <a:rPr lang="ru-RU" sz="2400" dirty="0"/>
              <a:t> </a:t>
            </a:r>
            <a:r>
              <a:rPr lang="ru-RU" sz="2400" dirty="0" err="1"/>
              <a:t>държавни</a:t>
            </a:r>
            <a:r>
              <a:rPr lang="ru-RU" sz="2400" dirty="0"/>
              <a:t> </a:t>
            </a:r>
            <a:r>
              <a:rPr lang="ru-RU" sz="2400" dirty="0" err="1"/>
              <a:t>органи</a:t>
            </a:r>
            <a:r>
              <a:rPr lang="ru-RU" sz="2400" dirty="0"/>
              <a:t>.</a:t>
            </a:r>
            <a:endParaRPr lang="bg-BG" sz="2400" dirty="0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30338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en-US" sz="2400" dirty="0" smtClean="0">
                <a:solidFill>
                  <a:schemeClr val="bg2"/>
                </a:solidFill>
              </a:rPr>
              <a:t>. </a:t>
            </a:r>
            <a:endParaRPr lang="bg-BG" alt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72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2199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	</a:t>
            </a:r>
            <a:r>
              <a:rPr lang="bg-BG" sz="2400" b="1" dirty="0" smtClean="0"/>
              <a:t>Заключение</a:t>
            </a:r>
          </a:p>
          <a:p>
            <a:pPr marL="0" indent="0" algn="just">
              <a:buNone/>
            </a:pPr>
            <a:r>
              <a:rPr lang="ru-RU" sz="2400" dirty="0" smtClean="0"/>
              <a:t>	При </a:t>
            </a:r>
            <a:r>
              <a:rPr lang="ru-RU" sz="2400" dirty="0"/>
              <a:t>социализма развитието на държавата и нейната енергетика се планираше в специализирана институция (Комитет/Комисия по планиране) под „мъдрото“ ръководство на Съвета за </a:t>
            </a:r>
            <a:r>
              <a:rPr lang="ru-RU" sz="2400" dirty="0" smtClean="0"/>
              <a:t>икономическа </a:t>
            </a:r>
            <a:r>
              <a:rPr lang="ru-RU" sz="2400" dirty="0"/>
              <a:t>взаимопомощ (СИВ) и съответната Икономическа комисия. При Перестройката тези институции бяха разтурени заедно с индустриалния потенциал на държавата, защото </a:t>
            </a:r>
            <a:r>
              <a:rPr lang="ru-RU" sz="2400" dirty="0" smtClean="0"/>
              <a:t>на подставените </a:t>
            </a:r>
            <a:r>
              <a:rPr lang="ru-RU" sz="2400" dirty="0"/>
              <a:t>политици </a:t>
            </a:r>
            <a:r>
              <a:rPr lang="ru-RU" sz="2400" dirty="0" smtClean="0"/>
              <a:t>бе внушено, </a:t>
            </a:r>
            <a:r>
              <a:rPr lang="ru-RU" sz="2400" dirty="0"/>
              <a:t>че „пазарът сам регулира всичко“. </a:t>
            </a:r>
          </a:p>
          <a:p>
            <a:pPr marL="0" indent="0" algn="just">
              <a:buNone/>
            </a:pPr>
            <a:r>
              <a:rPr lang="ru-RU" sz="2400" dirty="0" smtClean="0"/>
              <a:t>	Сега</a:t>
            </a:r>
            <a:r>
              <a:rPr lang="ru-RU" sz="2400" dirty="0"/>
              <a:t>, без да има свои планови органи, България има 28 стратегически планови документа, в т.ч</a:t>
            </a:r>
            <a:r>
              <a:rPr lang="ru-RU" sz="2400" dirty="0" smtClean="0"/>
              <a:t>.: Национална </a:t>
            </a:r>
            <a:r>
              <a:rPr lang="ru-RU" sz="2400" dirty="0"/>
              <a:t>програма за развитие БЪЛГАРИЯ 2030 (НПР БЪЛГАРИЯ 2030</a:t>
            </a:r>
            <a:r>
              <a:rPr lang="ru-RU" sz="2400" dirty="0" smtClean="0"/>
              <a:t>); План </a:t>
            </a:r>
            <a:r>
              <a:rPr lang="ru-RU" sz="2400" dirty="0"/>
              <a:t>за действие за изпълнението на Националната програма за развитие БЪЛГАРИЯ </a:t>
            </a:r>
            <a:r>
              <a:rPr lang="ru-RU" sz="2400" dirty="0" smtClean="0"/>
              <a:t>2030; Национален </a:t>
            </a:r>
            <a:r>
              <a:rPr lang="ru-RU" sz="2400" dirty="0"/>
              <a:t>план за възстановяване и устойчивост на Република България</a:t>
            </a:r>
            <a:r>
              <a:rPr lang="ru-RU" sz="2400" dirty="0" smtClean="0"/>
              <a:t>;  </a:t>
            </a:r>
            <a:r>
              <a:rPr lang="ru-RU" sz="2400" dirty="0"/>
              <a:t>Интегриран план в областта на енергетиката и климата на Република България 2021 – 2030 г. </a:t>
            </a:r>
          </a:p>
          <a:p>
            <a:pPr marL="0" indent="0" algn="just">
              <a:buNone/>
            </a:pPr>
            <a:r>
              <a:rPr lang="ru-RU" sz="2400" dirty="0"/>
              <a:t>и много други стратегии, планове и програми. 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endParaRPr lang="bg-BG" sz="2400" dirty="0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30338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en-US" sz="2400" dirty="0" smtClean="0">
                <a:solidFill>
                  <a:schemeClr val="bg2"/>
                </a:solidFill>
              </a:rPr>
              <a:t>. </a:t>
            </a:r>
            <a:endParaRPr lang="bg-BG" alt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02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2199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	</a:t>
            </a:r>
            <a:endParaRPr lang="ru-RU" sz="2400" dirty="0"/>
          </a:p>
          <a:p>
            <a:pPr marL="0" indent="0" algn="just">
              <a:buNone/>
            </a:pPr>
            <a:r>
              <a:rPr lang="ru-RU" sz="2400" dirty="0" smtClean="0"/>
              <a:t>	Разработването на тези планови документи е </a:t>
            </a:r>
            <a:r>
              <a:rPr lang="ru-RU" sz="2400" dirty="0"/>
              <a:t>платено с български пари, а са направени от </a:t>
            </a:r>
            <a:r>
              <a:rPr lang="ru-RU" sz="2400" dirty="0" smtClean="0"/>
              <a:t>чужди наемни </a:t>
            </a:r>
            <a:r>
              <a:rPr lang="ru-RU" sz="2400" dirty="0"/>
              <a:t>организации, обръчи на европейските институции, за да задоволят изискванията на брюкселските чиновници и техните </a:t>
            </a:r>
            <a:r>
              <a:rPr lang="ru-RU" sz="2400" dirty="0" smtClean="0"/>
              <a:t>работодатели. Но такива документи не са достатъчно полезни за укрепване на националната ни държеливост. </a:t>
            </a:r>
          </a:p>
          <a:p>
            <a:pPr marL="0" indent="0" algn="just">
              <a:buNone/>
            </a:pPr>
            <a:r>
              <a:rPr lang="ru-RU" sz="2400" dirty="0"/>
              <a:t>	Скромната ни надежда е, </a:t>
            </a:r>
            <a:r>
              <a:rPr lang="ru-RU" sz="2400" dirty="0" smtClean="0"/>
              <a:t>тези бележки </a:t>
            </a:r>
            <a:r>
              <a:rPr lang="ru-RU" sz="2400" dirty="0"/>
              <a:t>да станат известни на лицата, които са прокарали пороците в плана, за да </a:t>
            </a:r>
            <a:r>
              <a:rPr lang="ru-RU" sz="2400" dirty="0" smtClean="0"/>
              <a:t>направят нужните поправки след като </a:t>
            </a:r>
            <a:r>
              <a:rPr lang="ru-RU" sz="2400" dirty="0"/>
              <a:t>се убедят, че </a:t>
            </a:r>
            <a:r>
              <a:rPr lang="ru-RU" sz="2400" dirty="0" smtClean="0"/>
              <a:t>в противен случай те </a:t>
            </a:r>
            <a:r>
              <a:rPr lang="ru-RU" sz="2400" dirty="0"/>
              <a:t>лично и народът, към който принадлежат, ще </a:t>
            </a:r>
            <a:r>
              <a:rPr lang="ru-RU" sz="2400" dirty="0" smtClean="0"/>
              <a:t>претърпят </a:t>
            </a:r>
            <a:r>
              <a:rPr lang="ru-RU" sz="2400" dirty="0"/>
              <a:t>вреди. </a:t>
            </a:r>
            <a:endParaRPr lang="bg-BG" sz="2400" dirty="0"/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1430338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en-US" sz="2400" dirty="0" smtClean="0">
                <a:solidFill>
                  <a:schemeClr val="bg2"/>
                </a:solidFill>
              </a:rPr>
              <a:t>. </a:t>
            </a:r>
            <a:endParaRPr lang="bg-BG" alt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65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27584" y="1484784"/>
            <a:ext cx="7772400" cy="1731020"/>
          </a:xfrm>
        </p:spPr>
        <p:txBody>
          <a:bodyPr>
            <a:normAutofit/>
          </a:bodyPr>
          <a:lstStyle/>
          <a:p>
            <a:r>
              <a:rPr lang="ru-RU" altLang="en-US" dirty="0" smtClean="0"/>
              <a:t>Благодаря за вниманието!</a:t>
            </a:r>
            <a:br>
              <a:rPr lang="ru-RU" altLang="en-US" dirty="0" smtClean="0"/>
            </a:br>
            <a:endParaRPr lang="bg-BG" altLang="en-US" dirty="0" smtClean="0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115616" y="4149080"/>
            <a:ext cx="655198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anchor="ctr"/>
          <a:lstStyle>
            <a:lvl1pPr algn="r">
              <a:defRPr sz="3600">
                <a:solidFill>
                  <a:schemeClr val="bg1"/>
                </a:solidFill>
                <a:latin typeface="Microsoft Sans Serif" pitchFamily="34" charset="0"/>
              </a:defRPr>
            </a:lvl1pPr>
            <a:lvl2pPr algn="r">
              <a:defRPr sz="3600">
                <a:solidFill>
                  <a:schemeClr val="bg1"/>
                </a:solidFill>
                <a:latin typeface="Microsoft Sans Serif" pitchFamily="34" charset="0"/>
              </a:defRPr>
            </a:lvl2pPr>
            <a:lvl3pPr algn="r">
              <a:defRPr sz="3600">
                <a:solidFill>
                  <a:schemeClr val="bg1"/>
                </a:solidFill>
                <a:latin typeface="Microsoft Sans Serif" pitchFamily="34" charset="0"/>
              </a:defRPr>
            </a:lvl3pPr>
            <a:lvl4pPr algn="r">
              <a:defRPr sz="3600">
                <a:solidFill>
                  <a:schemeClr val="bg1"/>
                </a:solidFill>
                <a:latin typeface="Microsoft Sans Serif" pitchFamily="34" charset="0"/>
              </a:defRPr>
            </a:lvl4pPr>
            <a:lvl5pPr algn="r">
              <a:defRPr sz="3600">
                <a:solidFill>
                  <a:schemeClr val="bg1"/>
                </a:solidFill>
                <a:latin typeface="Microsoft Sans Serif" pitchFamily="34" charset="0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Microsoft Sans Serif" pitchFamily="34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Microsoft Sans Serif" pitchFamily="34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Microsoft Sans Serif" pitchFamily="34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Microsoft Sans Serif" pitchFamily="34" charset="0"/>
              </a:defRPr>
            </a:lvl9pPr>
          </a:lstStyle>
          <a:p>
            <a:pPr algn="ctr">
              <a:defRPr/>
            </a:pPr>
            <a:r>
              <a:rPr lang="bg-BG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проф. Димо Стоилов </a:t>
            </a:r>
          </a:p>
          <a:p>
            <a:pPr algn="ctr">
              <a:defRPr/>
            </a:pPr>
            <a:r>
              <a:rPr lang="bg-BG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специалист по стратегическо енергийно планиране</a:t>
            </a:r>
            <a:endParaRPr lang="en-US" altLang="en-US" sz="2800" b="1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  <a:p>
            <a:pPr algn="ctr">
              <a:defRPr/>
            </a:pPr>
            <a:endParaRPr lang="en-US" altLang="en-US" sz="2800" b="1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  <a:p>
            <a:pPr algn="ctr">
              <a:defRPr/>
            </a:pPr>
            <a:r>
              <a:rPr lang="en-US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>dgstoilov@yahoo.com</a:t>
            </a:r>
            <a:r>
              <a:rPr lang="bg-BG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  <a:t/>
            </a:r>
            <a:br>
              <a:rPr lang="bg-BG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</a:rPr>
            </a:br>
            <a:endParaRPr lang="bg-BG" altLang="en-US" sz="2000" b="1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iseño predeterminado">
  <a:themeElements>
    <a:clrScheme name="2_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iseño predeterminado">
  <a:themeElements>
    <a:clrScheme name="1_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iseño predeterminado">
  <a:themeElements>
    <a:clrScheme name="3_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3715</TotalTime>
  <Words>182</Words>
  <Application>Microsoft Office PowerPoint</Application>
  <PresentationFormat>On-screen Show (4:3)</PresentationFormat>
  <Paragraphs>110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Calibri</vt:lpstr>
      <vt:lpstr>Calibri Light</vt:lpstr>
      <vt:lpstr>Trebuchet MS</vt:lpstr>
      <vt:lpstr>Diseño predeterminado</vt:lpstr>
      <vt:lpstr>2_Diseño predeterminado</vt:lpstr>
      <vt:lpstr>1_Diseño predeterminado</vt:lpstr>
      <vt:lpstr>3_Diseño predeterminado</vt:lpstr>
      <vt:lpstr>Custom Design</vt:lpstr>
      <vt:lpstr>Office Theme</vt:lpstr>
      <vt:lpstr>Пороци на националния план "Енергетика и климат" свързани с нови ядрени мощности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Благодаря за вниманието! 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Vessy</dc:creator>
  <cp:lastModifiedBy>n</cp:lastModifiedBy>
  <cp:revision>396</cp:revision>
  <dcterms:created xsi:type="dcterms:W3CDTF">2015-09-07T11:40:41Z</dcterms:created>
  <dcterms:modified xsi:type="dcterms:W3CDTF">2025-06-25T06:58:19Z</dcterms:modified>
</cp:coreProperties>
</file>